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8" r:id="rId1"/>
  </p:sldMasterIdLst>
  <p:notesMasterIdLst>
    <p:notesMasterId r:id="rId27"/>
  </p:notesMasterIdLst>
  <p:sldIdLst>
    <p:sldId id="256" r:id="rId2"/>
    <p:sldId id="257" r:id="rId3"/>
    <p:sldId id="390" r:id="rId4"/>
    <p:sldId id="392" r:id="rId5"/>
    <p:sldId id="261" r:id="rId6"/>
    <p:sldId id="391" r:id="rId7"/>
    <p:sldId id="397" r:id="rId8"/>
    <p:sldId id="396" r:id="rId9"/>
    <p:sldId id="395" r:id="rId10"/>
    <p:sldId id="399" r:id="rId11"/>
    <p:sldId id="401" r:id="rId12"/>
    <p:sldId id="402" r:id="rId13"/>
    <p:sldId id="403" r:id="rId14"/>
    <p:sldId id="416" r:id="rId15"/>
    <p:sldId id="406" r:id="rId16"/>
    <p:sldId id="410" r:id="rId17"/>
    <p:sldId id="408" r:id="rId18"/>
    <p:sldId id="411" r:id="rId19"/>
    <p:sldId id="412" r:id="rId20"/>
    <p:sldId id="413" r:id="rId21"/>
    <p:sldId id="409" r:id="rId22"/>
    <p:sldId id="414" r:id="rId23"/>
    <p:sldId id="415" r:id="rId24"/>
    <p:sldId id="417" r:id="rId25"/>
    <p:sldId id="389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m Shannon" initials="TS" lastIdx="17" clrIdx="0">
    <p:extLst/>
  </p:cmAuthor>
  <p:cmAuthor id="2" name="Marcos" initials="M" lastIdx="14" clrIdx="1">
    <p:extLst/>
  </p:cmAuthor>
  <p:cmAuthor id="3" name="KBH" initials="K" lastIdx="3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929"/>
    <a:srgbClr val="3F3F3F"/>
    <a:srgbClr val="FFD966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6" autoAdjust="0"/>
    <p:restoredTop sz="94291" autoAdjust="0"/>
  </p:normalViewPr>
  <p:slideViewPr>
    <p:cSldViewPr snapToGrid="0" showGuides="1">
      <p:cViewPr varScale="1">
        <p:scale>
          <a:sx n="44" d="100"/>
          <a:sy n="44" d="100"/>
        </p:scale>
        <p:origin x="-374" y="-86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" name="Shape 4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744947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1676400" y="10845298"/>
            <a:ext cx="21031200" cy="1387475"/>
          </a:xfrm>
        </p:spPr>
        <p:txBody>
          <a:bodyPr anchor="t" anchorCtr="1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8500" baseline="0" dirty="0" smtClean="0">
                <a:solidFill>
                  <a:schemeClr val="bg2"/>
                </a:solidFill>
                <a:latin typeface="+mj-lt"/>
                <a:sym typeface="Arial"/>
              </a:defRPr>
            </a:lvl1pPr>
          </a:lstStyle>
          <a:p>
            <a:pPr algn="ctr"/>
            <a:endParaRPr lang="en-US" sz="8000" dirty="0">
              <a:solidFill>
                <a:srgbClr val="FFFFFF"/>
              </a:solidFill>
              <a:latin typeface="+mn-lt"/>
              <a:cs typeface="Arial"/>
              <a:sym typeface="Arial"/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1676400" y="7094538"/>
            <a:ext cx="21031199" cy="3750760"/>
          </a:xfrm>
        </p:spPr>
        <p:txBody>
          <a:bodyPr anchor="b">
            <a:normAutofit/>
          </a:bodyPr>
          <a:lstStyle>
            <a:lvl1pPr marL="0" indent="0" algn="ctr">
              <a:buNone/>
              <a:defRPr sz="12000" cap="all" baseline="0">
                <a:solidFill>
                  <a:srgbClr val="FFD966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120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676400" y="7550515"/>
            <a:ext cx="21031200" cy="2217738"/>
          </a:xfrm>
        </p:spPr>
        <p:txBody>
          <a:bodyPr>
            <a:noAutofit/>
          </a:bodyPr>
          <a:lstStyle>
            <a:lvl1pPr algn="ctr">
              <a:defRPr kumimoji="0" lang="en-US" sz="6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algn="ctr">
              <a:defRPr kumimoji="0" lang="en-US" sz="6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algn="ctr">
              <a:defRPr kumimoji="0" lang="en-US" sz="6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algn="ctr">
              <a:defRPr kumimoji="0" lang="en-US" sz="6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algn="ctr">
              <a:defRPr kumimoji="0" lang="en-US" sz="6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pPr lvl="0"/>
            <a:r>
              <a:rPr lang="en-US" dirty="0"/>
              <a:t>Subtitle (optional)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488288"/>
            <a:ext cx="21031200" cy="2651126"/>
          </a:xfrm>
        </p:spPr>
        <p:txBody>
          <a:bodyPr anchor="b" anchorCtr="1">
            <a:normAutofit/>
          </a:bodyPr>
          <a:lstStyle>
            <a:lvl1pPr algn="ctr">
              <a:defRPr kumimoji="0" lang="en-US" sz="8000" b="1" i="0" u="none" strike="noStrike" cap="all" spc="1800" normalizeH="0" baseline="0" dirty="0">
                <a:ln>
                  <a:noFill/>
                </a:ln>
                <a:solidFill>
                  <a:srgbClr val="FFD966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1244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2129796" y="0"/>
            <a:ext cx="12254204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9576" y="914399"/>
            <a:ext cx="9046123" cy="4365523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 b="1" cap="all" baseline="0"/>
            </a:lvl1pPr>
          </a:lstStyle>
          <a:p>
            <a:r>
              <a:rPr lang="en-US" dirty="0"/>
              <a:t>One Picture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29796" y="0"/>
            <a:ext cx="12254204" cy="13716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"/>
          <p:cNvSpPr/>
          <p:nvPr userDrawn="1"/>
        </p:nvSpPr>
        <p:spPr>
          <a:xfrm>
            <a:off x="1752108" y="5586984"/>
            <a:ext cx="8973592" cy="127365"/>
          </a:xfrm>
          <a:prstGeom prst="rect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 hangingPunct="0">
              <a:defRPr sz="3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3200" kern="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6" t="8536" r="16029" b="30822"/>
          <a:stretch/>
        </p:blipFill>
        <p:spPr>
          <a:xfrm>
            <a:off x="4693243" y="403083"/>
            <a:ext cx="2626729" cy="2683625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679575" y="5943600"/>
            <a:ext cx="9045575" cy="80025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/>
            </a:lvl1pPr>
            <a:lvl2pPr marL="746125" indent="-288925">
              <a:lnSpc>
                <a:spcPct val="100000"/>
              </a:lnSpc>
              <a:defRPr sz="2400"/>
            </a:lvl2pPr>
            <a:lvl3pPr marL="1143000" indent="-228600">
              <a:lnSpc>
                <a:spcPct val="100000"/>
              </a:lnSpc>
              <a:defRPr sz="1800"/>
            </a:lvl3pPr>
            <a:lvl4pPr marL="1600200" indent="-228600">
              <a:lnSpc>
                <a:spcPct val="100000"/>
              </a:lnSpc>
              <a:defRPr sz="1600"/>
            </a:lvl4pPr>
            <a:lvl5pPr marL="2057400" indent="-228600">
              <a:lnSpc>
                <a:spcPct val="100000"/>
              </a:lnSpc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7142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 Typ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4384000" cy="13716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Rectangle"/>
          <p:cNvSpPr/>
          <p:nvPr userDrawn="1"/>
        </p:nvSpPr>
        <p:spPr>
          <a:xfrm>
            <a:off x="1400175" y="-1"/>
            <a:ext cx="7765125" cy="13716001"/>
          </a:xfrm>
          <a:prstGeom prst="rect">
            <a:avLst/>
          </a:prstGeom>
          <a:solidFill>
            <a:srgbClr val="FFD966">
              <a:alpha val="77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6" t="8536" r="16029" b="30822"/>
          <a:stretch/>
        </p:blipFill>
        <p:spPr>
          <a:xfrm>
            <a:off x="3969372" y="386276"/>
            <a:ext cx="2626729" cy="2683625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003755" y="4183930"/>
            <a:ext cx="6557962" cy="9135028"/>
          </a:xfrm>
        </p:spPr>
        <p:txBody>
          <a:bodyPr wrap="square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4800" b="1" cap="all" baseline="0"/>
            </a:lvl1pPr>
          </a:lstStyle>
          <a:p>
            <a:r>
              <a:rPr lang="en-US" sz="3600" dirty="0"/>
              <a:t>Important point, approximately one or two sentences. </a:t>
            </a:r>
          </a:p>
        </p:txBody>
      </p:sp>
    </p:spTree>
    <p:extLst>
      <p:ext uri="{BB962C8B-B14F-4D97-AF65-F5344CB8AC3E}">
        <p14:creationId xmlns:p14="http://schemas.microsoft.com/office/powerpoint/2010/main" val="2462388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 Type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13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V="1">
            <a:off x="3" y="0"/>
            <a:ext cx="15079790" cy="13716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rgbClr val="3F3F3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defTabSz="1828800" hangingPunct="1"/>
            <a:endParaRPr lang="en-US" sz="3600" kern="1200">
              <a:solidFill>
                <a:prstClr val="white"/>
              </a:solidFill>
            </a:endParaRPr>
          </a:p>
        </p:txBody>
      </p:sp>
      <p:sp>
        <p:nvSpPr>
          <p:cNvPr id="10" name="Freeform: Shape 15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V="1">
            <a:off x="1" y="0"/>
            <a:ext cx="14185970" cy="13716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defTabSz="1828800" hangingPunct="1"/>
            <a:endParaRPr lang="en-US" sz="3600" kern="1200">
              <a:solidFill>
                <a:prstClr val="white"/>
              </a:solidFill>
            </a:endParaRPr>
          </a:p>
        </p:txBody>
      </p:sp>
      <p:sp>
        <p:nvSpPr>
          <p:cNvPr id="13" name="Rectangle"/>
          <p:cNvSpPr/>
          <p:nvPr userDrawn="1"/>
        </p:nvSpPr>
        <p:spPr>
          <a:xfrm>
            <a:off x="756714" y="4841453"/>
            <a:ext cx="7008270" cy="127365"/>
          </a:xfrm>
          <a:prstGeom prst="rect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6" t="8536" r="16029" b="30822"/>
          <a:stretch/>
        </p:blipFill>
        <p:spPr>
          <a:xfrm>
            <a:off x="2910162" y="387999"/>
            <a:ext cx="2626729" cy="2683625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56714" y="387999"/>
            <a:ext cx="9395380" cy="4365523"/>
          </a:xfrm>
        </p:spPr>
        <p:txBody>
          <a:bodyPr anchor="b">
            <a:normAutofit/>
          </a:bodyPr>
          <a:lstStyle>
            <a:lvl1pPr algn="l">
              <a:defRPr sz="5000" b="1" cap="all" baseline="0"/>
            </a:lvl1pPr>
          </a:lstStyle>
          <a:p>
            <a:r>
              <a:rPr lang="en-US" dirty="0"/>
              <a:t>One Picture Slide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756714" y="5233467"/>
            <a:ext cx="9045575" cy="8002587"/>
          </a:xfrm>
        </p:spPr>
        <p:txBody>
          <a:bodyPr>
            <a:normAutofit/>
          </a:bodyPr>
          <a:lstStyle>
            <a:lvl1pPr>
              <a:defRPr sz="2400"/>
            </a:lvl1pPr>
            <a:lvl2pPr marL="746125" indent="-288925">
              <a:defRPr sz="2400"/>
            </a:lvl2pPr>
            <a:lvl3pPr marL="1143000" indent="-228600">
              <a:defRPr sz="1800"/>
            </a:lvl3pPr>
            <a:lvl4pPr marL="1600200" indent="-228600">
              <a:defRPr sz="1600"/>
            </a:lvl4pPr>
            <a:lvl5pPr marL="2057400" indent="-228600"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5105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Content Slide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"/>
          <p:cNvSpPr/>
          <p:nvPr userDrawn="1"/>
        </p:nvSpPr>
        <p:spPr>
          <a:xfrm>
            <a:off x="2154252" y="0"/>
            <a:ext cx="8364042" cy="13716000"/>
          </a:xfrm>
          <a:prstGeom prst="rect">
            <a:avLst/>
          </a:prstGeom>
          <a:solidFill>
            <a:schemeClr val="bg1">
              <a:alpha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" name="Rectangle"/>
          <p:cNvSpPr/>
          <p:nvPr userDrawn="1"/>
        </p:nvSpPr>
        <p:spPr>
          <a:xfrm>
            <a:off x="2869459" y="4420829"/>
            <a:ext cx="7008270" cy="127365"/>
          </a:xfrm>
          <a:prstGeom prst="rect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869459" y="2178424"/>
            <a:ext cx="7008270" cy="2070682"/>
          </a:xfrm>
        </p:spPr>
        <p:txBody>
          <a:bodyPr wrap="square" anchor="b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/>
            </a:lvl1pPr>
          </a:lstStyle>
          <a:p>
            <a:r>
              <a:rPr lang="en-US" sz="3600" dirty="0"/>
              <a:t>Small Volume of Content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2869460" y="4846320"/>
            <a:ext cx="7008270" cy="899608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746125" indent="-288925">
              <a:lnSpc>
                <a:spcPct val="100000"/>
              </a:lnSpc>
              <a:defRPr sz="2400"/>
            </a:lvl2pPr>
            <a:lvl3pPr marL="1143000" indent="-228600">
              <a:lnSpc>
                <a:spcPct val="100000"/>
              </a:lnSpc>
              <a:defRPr sz="1800"/>
            </a:lvl3pPr>
            <a:lvl4pPr marL="1600200" indent="-228600">
              <a:lnSpc>
                <a:spcPct val="100000"/>
              </a:lnSpc>
              <a:defRPr sz="1600"/>
            </a:lvl4pPr>
            <a:lvl5pPr marL="2057400" indent="-228600">
              <a:lnSpc>
                <a:spcPct val="100000"/>
              </a:lnSpc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6" t="8536" r="16029" b="30822"/>
          <a:stretch/>
        </p:blipFill>
        <p:spPr>
          <a:xfrm>
            <a:off x="21757271" y="11032375"/>
            <a:ext cx="2626729" cy="268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992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als and Outcom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105786"/>
            <a:ext cx="21031200" cy="2651126"/>
          </a:xfrm>
        </p:spPr>
        <p:txBody>
          <a:bodyPr>
            <a:normAutofit/>
          </a:bodyPr>
          <a:lstStyle>
            <a:lvl1pPr>
              <a:defRPr kumimoji="0" lang="en-US" sz="2500" b="1" i="0" u="none" strike="noStrike" cap="all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he Picture slide"/>
          <p:cNvSpPr txBox="1"/>
          <p:nvPr userDrawn="1"/>
        </p:nvSpPr>
        <p:spPr>
          <a:xfrm>
            <a:off x="13454825" y="3658325"/>
            <a:ext cx="2611292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t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l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Outcomes</a:t>
            </a:r>
            <a:endParaRPr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he Picture slide"/>
          <p:cNvSpPr txBox="1"/>
          <p:nvPr userDrawn="1"/>
        </p:nvSpPr>
        <p:spPr>
          <a:xfrm>
            <a:off x="1752109" y="3658325"/>
            <a:ext cx="1527662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t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l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Goals</a:t>
            </a:r>
            <a:endParaRPr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Rectangle"/>
          <p:cNvSpPr/>
          <p:nvPr userDrawn="1"/>
        </p:nvSpPr>
        <p:spPr>
          <a:xfrm>
            <a:off x="1752108" y="4475797"/>
            <a:ext cx="9438184" cy="127366"/>
          </a:xfrm>
          <a:prstGeom prst="rect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3200"/>
          </a:p>
        </p:txBody>
      </p:sp>
      <p:sp>
        <p:nvSpPr>
          <p:cNvPr id="9" name="Rectangle"/>
          <p:cNvSpPr/>
          <p:nvPr userDrawn="1"/>
        </p:nvSpPr>
        <p:spPr>
          <a:xfrm>
            <a:off x="13454824" y="4480560"/>
            <a:ext cx="9438184" cy="127366"/>
          </a:xfrm>
          <a:prstGeom prst="rect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320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6" t="8536" r="16029" b="30822"/>
          <a:stretch/>
        </p:blipFill>
        <p:spPr>
          <a:xfrm>
            <a:off x="21757273" y="11032377"/>
            <a:ext cx="2626730" cy="2683626"/>
          </a:xfrm>
          <a:prstGeom prst="rect">
            <a:avLst/>
          </a:prstGeom>
        </p:spPr>
      </p:pic>
      <p:sp>
        <p:nvSpPr>
          <p:cNvPr id="11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752108" y="4766538"/>
            <a:ext cx="9438184" cy="8949462"/>
          </a:xfrm>
        </p:spPr>
        <p:txBody>
          <a:bodyPr>
            <a:normAutofit/>
          </a:bodyPr>
          <a:lstStyle>
            <a:lvl1pPr>
              <a:defRPr sz="2400"/>
            </a:lvl1pPr>
            <a:lvl2pPr marL="746125" indent="-288925">
              <a:defRPr sz="2400"/>
            </a:lvl2pPr>
            <a:lvl3pPr marL="1143000" indent="-228600">
              <a:defRPr sz="1800"/>
            </a:lvl3pPr>
            <a:lvl4pPr marL="1600200" indent="-228600">
              <a:defRPr sz="1600"/>
            </a:lvl4pPr>
            <a:lvl5pPr marL="2057400" indent="-228600"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3454824" y="4766538"/>
            <a:ext cx="9438184" cy="8949462"/>
          </a:xfrm>
        </p:spPr>
        <p:txBody>
          <a:bodyPr>
            <a:normAutofit/>
          </a:bodyPr>
          <a:lstStyle>
            <a:lvl1pPr>
              <a:defRPr sz="2400"/>
            </a:lvl1pPr>
            <a:lvl2pPr marL="746125" indent="-288925">
              <a:defRPr sz="2400"/>
            </a:lvl2pPr>
            <a:lvl3pPr marL="1143000" indent="-228600">
              <a:defRPr sz="1800"/>
            </a:lvl3pPr>
            <a:lvl4pPr marL="1600200" indent="-228600">
              <a:defRPr sz="1600"/>
            </a:lvl4pPr>
            <a:lvl5pPr marL="2057400" indent="-228600"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94359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/>
          <a:lstStyle/>
          <a:p>
            <a:pPr algn="r">
              <a:buSzPct val="25000"/>
            </a:pPr>
            <a:fld id="{00000000-1234-1234-1234-123412341234}" type="slidenum">
              <a:rPr lang="en-US" sz="24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24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55890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415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706" r:id="rId2"/>
    <p:sldLayoutId id="2147483696" r:id="rId3"/>
    <p:sldLayoutId id="2147483703" r:id="rId4"/>
    <p:sldLayoutId id="2147483704" r:id="rId5"/>
    <p:sldLayoutId id="2147483705" r:id="rId6"/>
    <p:sldLayoutId id="2147483707" r:id="rId7"/>
    <p:sldLayoutId id="2147483697" r:id="rId8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="" xmlns:a16="http://schemas.microsoft.com/office/drawing/2014/main" id="{E1C16217-3FB1-4CB8-B2E2-90F5FEDF23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Simple Game Example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A208DEC6-5900-40DD-B805-728145240F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76400" y="7094538"/>
            <a:ext cx="21031199" cy="2911611"/>
          </a:xfrm>
        </p:spPr>
        <p:txBody>
          <a:bodyPr/>
          <a:lstStyle/>
          <a:p>
            <a:r>
              <a:rPr lang="pt-BR" dirty="0" smtClean="0"/>
              <a:t>Lecture </a:t>
            </a:r>
            <a:r>
              <a:rPr lang="pt-BR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6703766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BP_Guide_gamemode: </a:t>
            </a:r>
            <a:r>
              <a:rPr lang="pt-BR" dirty="0" smtClean="0"/>
              <a:t>clock event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5943600"/>
            <a:ext cx="9045575" cy="7662952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Clock</a:t>
            </a:r>
            <a:r>
              <a:rPr lang="en-US" sz="2800" dirty="0" smtClean="0"/>
              <a:t> </a:t>
            </a:r>
            <a:r>
              <a:rPr lang="en-US" sz="2800" dirty="0"/>
              <a:t>is a custom event</a:t>
            </a:r>
            <a:r>
              <a:rPr lang="en-US" sz="2800" b="1" dirty="0"/>
              <a:t> </a:t>
            </a:r>
            <a:r>
              <a:rPr lang="en-US" sz="2800" dirty="0"/>
              <a:t>that is called every second by the Timer. It has the following responsibilities</a:t>
            </a:r>
            <a:r>
              <a:rPr lang="en-US" sz="2800" dirty="0" smtClean="0"/>
              <a:t>: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To decrease by “</a:t>
            </a:r>
            <a:r>
              <a:rPr lang="en-US" sz="2800" b="1" dirty="0"/>
              <a:t>1</a:t>
            </a:r>
            <a:r>
              <a:rPr lang="en-US" sz="2800" dirty="0"/>
              <a:t>” the value of the </a:t>
            </a:r>
            <a:r>
              <a:rPr lang="en-US" sz="2800" b="1" dirty="0"/>
              <a:t>Time</a:t>
            </a:r>
            <a:r>
              <a:rPr lang="en-US" sz="2800" dirty="0"/>
              <a:t> </a:t>
            </a:r>
            <a:r>
              <a:rPr lang="en-US" sz="2800" dirty="0" smtClean="0"/>
              <a:t>variable</a:t>
            </a:r>
            <a:endParaRPr lang="en-US" sz="2800" dirty="0"/>
          </a:p>
          <a:p>
            <a:pPr marL="457200" indent="-45720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To check if the value of the </a:t>
            </a:r>
            <a:r>
              <a:rPr lang="en-US" sz="2800" b="1" dirty="0"/>
              <a:t>Time</a:t>
            </a:r>
            <a:r>
              <a:rPr lang="en-US" sz="2800" dirty="0"/>
              <a:t> variable is “</a:t>
            </a:r>
            <a:r>
              <a:rPr lang="en-US" sz="2800" b="1" dirty="0"/>
              <a:t>0</a:t>
            </a:r>
            <a:r>
              <a:rPr lang="en-US" sz="2800" dirty="0"/>
              <a:t>”; if “</a:t>
            </a:r>
            <a:r>
              <a:rPr lang="en-US" sz="2800" b="1" dirty="0"/>
              <a:t>true</a:t>
            </a:r>
            <a:r>
              <a:rPr lang="en-US" sz="2800" dirty="0"/>
              <a:t>”, to perform the following actions</a:t>
            </a:r>
            <a:r>
              <a:rPr lang="en-US" sz="2800" dirty="0" smtClean="0"/>
              <a:t>:</a:t>
            </a:r>
            <a:endParaRPr lang="en-US" sz="2800" dirty="0"/>
          </a:p>
          <a:p>
            <a:pPr marL="1203325" lvl="1" indent="-457200">
              <a:spcBef>
                <a:spcPts val="1200"/>
              </a:spcBef>
            </a:pPr>
            <a:r>
              <a:rPr lang="en-US" sz="2800" dirty="0"/>
              <a:t>Set the value of the Boolean </a:t>
            </a:r>
            <a:r>
              <a:rPr lang="en-US" sz="2800" b="1" dirty="0" err="1"/>
              <a:t>GameOver</a:t>
            </a:r>
            <a:r>
              <a:rPr lang="en-US" sz="2800" dirty="0"/>
              <a:t> variable to “</a:t>
            </a:r>
            <a:r>
              <a:rPr lang="en-US" sz="2800" b="1" dirty="0" smtClean="0"/>
              <a:t>true</a:t>
            </a:r>
            <a:r>
              <a:rPr lang="en-US" sz="2800" dirty="0" smtClean="0"/>
              <a:t>”</a:t>
            </a:r>
            <a:endParaRPr lang="en-US" sz="2800" dirty="0"/>
          </a:p>
          <a:p>
            <a:pPr marL="1203325" lvl="1" indent="-457200">
              <a:spcBef>
                <a:spcPts val="1200"/>
              </a:spcBef>
            </a:pPr>
            <a:r>
              <a:rPr lang="en-US" sz="2800" dirty="0"/>
              <a:t>Clear the </a:t>
            </a:r>
            <a:r>
              <a:rPr lang="en-US" sz="2800" b="1" dirty="0"/>
              <a:t>Timer</a:t>
            </a:r>
            <a:r>
              <a:rPr lang="en-US" sz="2800" dirty="0"/>
              <a:t> so that it stops calling the </a:t>
            </a:r>
            <a:r>
              <a:rPr lang="en-US" sz="2800" b="1" dirty="0"/>
              <a:t>Clock</a:t>
            </a:r>
            <a:r>
              <a:rPr lang="en-US" sz="2800" dirty="0"/>
              <a:t> </a:t>
            </a:r>
            <a:r>
              <a:rPr lang="en-US" sz="2800" dirty="0" smtClean="0"/>
              <a:t>event</a:t>
            </a:r>
            <a:endParaRPr lang="en-US" sz="2800" dirty="0"/>
          </a:p>
          <a:p>
            <a:endParaRPr lang="en-US" sz="2800" dirty="0"/>
          </a:p>
          <a:p>
            <a:endParaRPr lang="pt-BR" sz="2800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="" xmlns:a16="http://schemas.microsoft.com/office/drawing/2014/main" id="{F4FD3835-634D-45D6-8D5C-31210EFA1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2470" y="2303821"/>
            <a:ext cx="12229507" cy="9108357"/>
          </a:xfrm>
        </p:spPr>
      </p:pic>
    </p:spTree>
    <p:extLst>
      <p:ext uri="{BB962C8B-B14F-4D97-AF65-F5344CB8AC3E}">
        <p14:creationId xmlns:p14="http://schemas.microsoft.com/office/powerpoint/2010/main" val="3055172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="" xmlns:a16="http://schemas.microsoft.com/office/drawing/2014/main" id="{FC2B187D-7BEF-45A6-AD10-83BDC1EC39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06624" y="2178424"/>
            <a:ext cx="7550330" cy="2070682"/>
          </a:xfrm>
        </p:spPr>
        <p:txBody>
          <a:bodyPr>
            <a:normAutofit/>
          </a:bodyPr>
          <a:lstStyle/>
          <a:p>
            <a:r>
              <a:rPr lang="en-US" sz="4800" dirty="0" err="1"/>
              <a:t>BP_Guide_gamemode</a:t>
            </a:r>
            <a:r>
              <a:rPr lang="en-US" sz="4800" dirty="0"/>
              <a:t>: Statue Collected 1/2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06F77DF5-4818-4124-BD53-57DD49416B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63970" y="4846320"/>
            <a:ext cx="7080154" cy="8996082"/>
          </a:xfrm>
        </p:spPr>
        <p:txBody>
          <a:bodyPr>
            <a:normAutofit/>
          </a:bodyPr>
          <a:lstStyle/>
          <a:p>
            <a:r>
              <a:rPr lang="en-US" sz="2800" dirty="0"/>
              <a:t>“</a:t>
            </a:r>
            <a:r>
              <a:rPr lang="en-US" sz="2800" b="1" dirty="0"/>
              <a:t>Statue Collected</a:t>
            </a:r>
            <a:r>
              <a:rPr lang="en-US" sz="2800" dirty="0"/>
              <a:t>” is a function in </a:t>
            </a:r>
            <a:r>
              <a:rPr lang="en-US" sz="2800" b="1" dirty="0" err="1"/>
              <a:t>BP_Guide_GameMode</a:t>
            </a:r>
            <a:r>
              <a:rPr lang="en-US" sz="2800" dirty="0"/>
              <a:t> that is called by the </a:t>
            </a:r>
            <a:r>
              <a:rPr lang="en-US" sz="2800" b="1" dirty="0" err="1"/>
              <a:t>BP_Statue</a:t>
            </a:r>
            <a:r>
              <a:rPr lang="en-US" sz="2800" dirty="0"/>
              <a:t> class when the player gets a statue.</a:t>
            </a:r>
          </a:p>
          <a:p>
            <a:r>
              <a:rPr lang="en-US" sz="2800" dirty="0" smtClean="0"/>
              <a:t>The </a:t>
            </a:r>
            <a:r>
              <a:rPr lang="en-US" sz="2800" dirty="0"/>
              <a:t>first part of the function performs the following actions</a:t>
            </a:r>
            <a:r>
              <a:rPr lang="en-US" sz="2800" dirty="0" smtClean="0"/>
              <a:t>:</a:t>
            </a:r>
            <a:endParaRPr lang="en-US" sz="28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/>
              <a:t>Adds to the value of the </a:t>
            </a:r>
            <a:r>
              <a:rPr lang="en-US" sz="2800" b="1" dirty="0"/>
              <a:t>Score</a:t>
            </a:r>
            <a:r>
              <a:rPr lang="en-US" sz="2800" dirty="0"/>
              <a:t> variable the points obtained when the player collects a statue, which is calculated with the expression “</a:t>
            </a:r>
            <a:r>
              <a:rPr lang="en-US" sz="2800" b="1" dirty="0"/>
              <a:t>10 x Level</a:t>
            </a:r>
            <a:r>
              <a:rPr lang="en-US" sz="2800" dirty="0" smtClean="0"/>
              <a:t>”.</a:t>
            </a:r>
            <a:endParaRPr lang="en-US" sz="2800" dirty="0"/>
          </a:p>
          <a:p>
            <a:pPr marL="457200" lvl="0" indent="-45720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Adds a value of “</a:t>
            </a:r>
            <a:r>
              <a:rPr lang="en-US" sz="2800" b="1" dirty="0"/>
              <a:t>1</a:t>
            </a:r>
            <a:r>
              <a:rPr lang="en-US" sz="2800" dirty="0"/>
              <a:t>” to the </a:t>
            </a:r>
            <a:r>
              <a:rPr lang="en-US" sz="2800" b="1" dirty="0" err="1"/>
              <a:t>StatueCount</a:t>
            </a:r>
            <a:r>
              <a:rPr lang="en-US" sz="2800" dirty="0"/>
              <a:t> variable, which stores the number of statues </a:t>
            </a:r>
            <a:r>
              <a:rPr lang="en-US" sz="2800" dirty="0" smtClean="0"/>
              <a:t>collected.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B4DD8A46-EB42-41D8-BA47-F82EE15F3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722" y="4423877"/>
            <a:ext cx="13876278" cy="486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882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="" xmlns:a16="http://schemas.microsoft.com/office/drawing/2014/main" id="{FC2B187D-7BEF-45A6-AD10-83BDC1EC39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06624" y="2178424"/>
            <a:ext cx="7550330" cy="2070682"/>
          </a:xfrm>
        </p:spPr>
        <p:txBody>
          <a:bodyPr>
            <a:normAutofit/>
          </a:bodyPr>
          <a:lstStyle/>
          <a:p>
            <a:r>
              <a:rPr lang="en-US" sz="4800" dirty="0" err="1"/>
              <a:t>BP_Guide_gamemode</a:t>
            </a:r>
            <a:r>
              <a:rPr lang="en-US" sz="4800" dirty="0"/>
              <a:t>: Statue Collected 2/2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06F77DF5-4818-4124-BD53-57DD49416B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12211" y="4846320"/>
            <a:ext cx="7131913" cy="8996082"/>
          </a:xfrm>
        </p:spPr>
        <p:txBody>
          <a:bodyPr>
            <a:normAutofit/>
          </a:bodyPr>
          <a:lstStyle/>
          <a:p>
            <a:r>
              <a:rPr lang="pt-BR" sz="2800" dirty="0"/>
              <a:t>The second part of the </a:t>
            </a:r>
            <a:r>
              <a:rPr lang="pt-BR" sz="2800" b="1" dirty="0"/>
              <a:t>Statue Collected</a:t>
            </a:r>
            <a:r>
              <a:rPr lang="pt-BR" sz="2800" dirty="0"/>
              <a:t> function does the following</a:t>
            </a:r>
            <a:r>
              <a:rPr lang="pt-BR" sz="2800" dirty="0" smtClean="0"/>
              <a:t>: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Tests whether the value of the </a:t>
            </a:r>
            <a:r>
              <a:rPr lang="en-US" sz="2800" b="1" dirty="0" err="1"/>
              <a:t>StatueCount</a:t>
            </a:r>
            <a:r>
              <a:rPr lang="en-US" sz="2800" dirty="0"/>
              <a:t> variable is a multiple of 5. If “</a:t>
            </a:r>
            <a:r>
              <a:rPr lang="en-US" sz="2800" b="1" dirty="0"/>
              <a:t>true</a:t>
            </a:r>
            <a:r>
              <a:rPr lang="en-US" sz="2800" dirty="0"/>
              <a:t>”, it performs the following actions</a:t>
            </a:r>
            <a:r>
              <a:rPr lang="en-US" sz="2800" dirty="0" smtClean="0"/>
              <a:t>:</a:t>
            </a:r>
            <a:endParaRPr lang="en-US" sz="2800" dirty="0"/>
          </a:p>
          <a:p>
            <a:pPr marL="1203325" lvl="1" indent="-457200">
              <a:spcBef>
                <a:spcPts val="1600"/>
              </a:spcBef>
            </a:pPr>
            <a:r>
              <a:rPr lang="en-US" sz="2800" dirty="0"/>
              <a:t>Adds a value of “</a:t>
            </a:r>
            <a:r>
              <a:rPr lang="en-US" sz="2800" b="1" dirty="0"/>
              <a:t>15</a:t>
            </a:r>
            <a:r>
              <a:rPr lang="en-US" sz="2800" dirty="0"/>
              <a:t>” to the </a:t>
            </a:r>
            <a:r>
              <a:rPr lang="en-US" sz="2800" b="1" dirty="0"/>
              <a:t>Time</a:t>
            </a:r>
            <a:r>
              <a:rPr lang="en-US" sz="2800" dirty="0"/>
              <a:t> </a:t>
            </a:r>
            <a:r>
              <a:rPr lang="en-US" sz="2800" dirty="0" smtClean="0"/>
              <a:t>variable.</a:t>
            </a:r>
            <a:endParaRPr lang="en-US" sz="2800" dirty="0"/>
          </a:p>
          <a:p>
            <a:pPr marL="1203325" lvl="1" indent="-457200">
              <a:spcBef>
                <a:spcPts val="1200"/>
              </a:spcBef>
            </a:pPr>
            <a:r>
              <a:rPr lang="en-US" sz="2800" dirty="0"/>
              <a:t>Adds a value of “</a:t>
            </a:r>
            <a:r>
              <a:rPr lang="en-US" sz="2800" b="1" dirty="0"/>
              <a:t>1</a:t>
            </a:r>
            <a:r>
              <a:rPr lang="en-US" sz="2800" dirty="0"/>
              <a:t>” to the </a:t>
            </a:r>
            <a:r>
              <a:rPr lang="en-US" sz="2800" b="1" dirty="0"/>
              <a:t>Level</a:t>
            </a:r>
            <a:r>
              <a:rPr lang="en-US" sz="2800" dirty="0"/>
              <a:t> variable, with the maximum value of the </a:t>
            </a:r>
            <a:r>
              <a:rPr lang="en-US" sz="2800" b="1" dirty="0"/>
              <a:t>Level</a:t>
            </a:r>
            <a:r>
              <a:rPr lang="en-US" sz="2800" dirty="0"/>
              <a:t> variable limited to “</a:t>
            </a:r>
            <a:r>
              <a:rPr lang="en-US" sz="2800" b="1" dirty="0"/>
              <a:t>5</a:t>
            </a:r>
            <a:r>
              <a:rPr lang="en-US" sz="2800" dirty="0" smtClean="0"/>
              <a:t>”.</a:t>
            </a:r>
            <a:endParaRPr lang="en-US" sz="2800" dirty="0"/>
          </a:p>
          <a:p>
            <a:r>
              <a:rPr lang="pt-BR" sz="2800" dirty="0"/>
              <a:t>This means that for e</a:t>
            </a:r>
            <a:r>
              <a:rPr lang="en-US" sz="2800" dirty="0"/>
              <a:t>very five statues collected, the player advances a Level and gets 15 additional seconds of time.</a:t>
            </a:r>
          </a:p>
          <a:p>
            <a:r>
              <a:rPr lang="en-US" sz="2800" dirty="0" smtClean="0"/>
              <a:t>The </a:t>
            </a:r>
            <a:r>
              <a:rPr lang="en-US" sz="2800" b="1" dirty="0" smtClean="0"/>
              <a:t>modulo</a:t>
            </a:r>
            <a:r>
              <a:rPr lang="en-US" sz="2800" dirty="0" smtClean="0"/>
              <a:t> </a:t>
            </a:r>
            <a:r>
              <a:rPr lang="en-US" sz="2800" dirty="0"/>
              <a:t>(</a:t>
            </a:r>
            <a:r>
              <a:rPr lang="en-US" sz="2800" b="1" dirty="0"/>
              <a:t>%</a:t>
            </a:r>
            <a:r>
              <a:rPr lang="en-US" sz="2800" dirty="0"/>
              <a:t>) operator returns the remainder of the division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B4DD8A46-EB42-41D8-BA47-F82EE15F3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602" y="2178424"/>
            <a:ext cx="13829398" cy="805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255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BP_Guide_HUD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6053049"/>
            <a:ext cx="9045575" cy="7662952"/>
          </a:xfrm>
        </p:spPr>
        <p:txBody>
          <a:bodyPr>
            <a:normAutofit/>
          </a:bodyPr>
          <a:lstStyle/>
          <a:p>
            <a:r>
              <a:rPr lang="en-US" sz="2800" dirty="0"/>
              <a:t>Create a new Blueprint class and choose “</a:t>
            </a:r>
            <a:r>
              <a:rPr lang="en-US" sz="2800" b="1" dirty="0"/>
              <a:t>HUD</a:t>
            </a:r>
            <a:r>
              <a:rPr lang="en-US" sz="2800" dirty="0"/>
              <a:t>” as the parent class. Name it “</a:t>
            </a:r>
            <a:r>
              <a:rPr lang="en-US" sz="2800" b="1" dirty="0" err="1"/>
              <a:t>BP_Guide_HUD</a:t>
            </a:r>
            <a:r>
              <a:rPr lang="en-US" sz="2800" dirty="0"/>
              <a:t>”.</a:t>
            </a:r>
          </a:p>
          <a:p>
            <a:r>
              <a:rPr lang="en-US" sz="2800" dirty="0" smtClean="0"/>
              <a:t>Create </a:t>
            </a:r>
            <a:r>
              <a:rPr lang="en-US" sz="2800" dirty="0"/>
              <a:t>a variable named “</a:t>
            </a:r>
            <a:r>
              <a:rPr lang="en-US" sz="2800" b="1" dirty="0" err="1"/>
              <a:t>My_Guide_GameMode</a:t>
            </a:r>
            <a:r>
              <a:rPr lang="en-US" sz="2800" dirty="0"/>
              <a:t>” of type “</a:t>
            </a:r>
            <a:r>
              <a:rPr lang="en-US" sz="2800" b="1" dirty="0" err="1"/>
              <a:t>BP_Guide_GameMode</a:t>
            </a:r>
            <a:r>
              <a:rPr lang="en-US" sz="2800" b="1" dirty="0"/>
              <a:t> Object Reference</a:t>
            </a:r>
            <a:r>
              <a:rPr lang="en-US" sz="2800" dirty="0"/>
              <a:t>”.</a:t>
            </a:r>
          </a:p>
          <a:p>
            <a:r>
              <a:rPr lang="pt-BR" sz="2800" dirty="0" smtClean="0"/>
              <a:t>T</a:t>
            </a:r>
            <a:r>
              <a:rPr lang="en-US" sz="2800" dirty="0"/>
              <a:t>he image on the right shows the </a:t>
            </a:r>
            <a:r>
              <a:rPr lang="en-US" sz="2800" b="1" dirty="0" err="1"/>
              <a:t>BeginPlay</a:t>
            </a:r>
            <a:r>
              <a:rPr lang="en-US" sz="2800" dirty="0"/>
              <a:t> event</a:t>
            </a:r>
            <a:r>
              <a:rPr lang="en-US" sz="2800" b="1" dirty="0"/>
              <a:t> </a:t>
            </a:r>
            <a:r>
              <a:rPr lang="en-US" sz="2800" dirty="0"/>
              <a:t>getting a reference to the </a:t>
            </a:r>
            <a:r>
              <a:rPr lang="en-US" sz="2800" b="1" dirty="0"/>
              <a:t>Game Mode</a:t>
            </a:r>
            <a:r>
              <a:rPr lang="en-US" sz="2800" dirty="0"/>
              <a:t>, casting the reference to </a:t>
            </a:r>
            <a:r>
              <a:rPr lang="en-US" sz="2800" b="1" dirty="0" err="1"/>
              <a:t>BP_Guide_GameMode</a:t>
            </a:r>
            <a:r>
              <a:rPr lang="en-US" sz="2800" dirty="0"/>
              <a:t>, and saving that reference in the variable.</a:t>
            </a:r>
          </a:p>
          <a:p>
            <a:r>
              <a:rPr lang="pt-BR" sz="2800" dirty="0" smtClean="0"/>
              <a:t>T</a:t>
            </a:r>
            <a:r>
              <a:rPr lang="en-US" sz="2800" dirty="0"/>
              <a:t>his reference will be used to access the variables that will be drawn on the screen</a:t>
            </a:r>
            <a:r>
              <a:rPr lang="en-US" sz="2800" dirty="0" smtClean="0"/>
              <a:t>.</a:t>
            </a:r>
            <a:endParaRPr lang="en-US" sz="2800" dirty="0"/>
          </a:p>
          <a:p>
            <a:r>
              <a:rPr lang="en-US" sz="2800" dirty="0"/>
              <a:t> </a:t>
            </a:r>
          </a:p>
          <a:p>
            <a:endParaRPr lang="en-US" sz="2800" dirty="0"/>
          </a:p>
          <a:p>
            <a:endParaRPr lang="pt-BR" sz="2800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="" xmlns:a16="http://schemas.microsoft.com/office/drawing/2014/main" id="{F4FD3835-634D-45D6-8D5C-31210EFA1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8660" y="5533480"/>
            <a:ext cx="12245340" cy="2638969"/>
          </a:xfrm>
        </p:spPr>
      </p:pic>
    </p:spTree>
    <p:extLst>
      <p:ext uri="{BB962C8B-B14F-4D97-AF65-F5344CB8AC3E}">
        <p14:creationId xmlns:p14="http://schemas.microsoft.com/office/powerpoint/2010/main" val="3341243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BP_Guide_HUD: </a:t>
            </a:r>
            <a:br>
              <a:rPr lang="pt-BR" dirty="0"/>
            </a:br>
            <a:r>
              <a:rPr lang="pt-BR" dirty="0" smtClean="0"/>
              <a:t>screen coordinates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5897880"/>
            <a:ext cx="9045575" cy="7662952"/>
          </a:xfrm>
        </p:spPr>
        <p:txBody>
          <a:bodyPr>
            <a:normAutofit lnSpcReduction="10000"/>
          </a:bodyPr>
          <a:lstStyle/>
          <a:p>
            <a:pPr>
              <a:lnSpc>
                <a:spcPct val="98000"/>
              </a:lnSpc>
              <a:spcBef>
                <a:spcPts val="1500"/>
              </a:spcBef>
            </a:pPr>
            <a:r>
              <a:rPr lang="en-US" sz="2800" dirty="0"/>
              <a:t>The only </a:t>
            </a:r>
            <a:r>
              <a:rPr lang="en-US" sz="2800" dirty="0" smtClean="0"/>
              <a:t>action </a:t>
            </a:r>
            <a:r>
              <a:rPr lang="en-US" sz="2800" dirty="0"/>
              <a:t>that will be used to draw in this game is the </a:t>
            </a:r>
            <a:r>
              <a:rPr lang="en-US" sz="2800" b="1" dirty="0"/>
              <a:t>Draw Text</a:t>
            </a:r>
            <a:r>
              <a:rPr lang="en-US" sz="2800" dirty="0"/>
              <a:t> function. This function receives some input values, among them those for two parameters known as “</a:t>
            </a:r>
            <a:r>
              <a:rPr lang="en-US" sz="2800" b="1" dirty="0"/>
              <a:t>Screen X</a:t>
            </a:r>
            <a:r>
              <a:rPr lang="en-US" sz="2800" dirty="0"/>
              <a:t>” and “</a:t>
            </a:r>
            <a:r>
              <a:rPr lang="en-US" sz="2800" b="1" dirty="0"/>
              <a:t>Screen Y</a:t>
            </a:r>
            <a:r>
              <a:rPr lang="en-US" sz="2800" dirty="0"/>
              <a:t>”, which depend on the resolution of the </a:t>
            </a:r>
            <a:r>
              <a:rPr lang="en-US" sz="2800" dirty="0" smtClean="0"/>
              <a:t>screen. For example, 1280 </a:t>
            </a:r>
            <a:r>
              <a:rPr lang="en-US" sz="2800" dirty="0"/>
              <a:t>x 720 is a common </a:t>
            </a:r>
            <a:r>
              <a:rPr lang="en-US" sz="2800" dirty="0" smtClean="0"/>
              <a:t>resolution.</a:t>
            </a:r>
          </a:p>
          <a:p>
            <a:pPr>
              <a:lnSpc>
                <a:spcPct val="98000"/>
              </a:lnSpc>
              <a:spcBef>
                <a:spcPts val="1600"/>
              </a:spcBef>
            </a:pPr>
            <a:r>
              <a:rPr lang="en-US" sz="2800" dirty="0"/>
              <a:t>These values represent the coordinates of the screen on which the text will be drawn. The top left position of the screen is the origin, where the values of </a:t>
            </a:r>
            <a:r>
              <a:rPr lang="en-US" sz="2800" b="1" dirty="0"/>
              <a:t>Screen X</a:t>
            </a:r>
            <a:r>
              <a:rPr lang="en-US" sz="2800" dirty="0"/>
              <a:t> and </a:t>
            </a:r>
            <a:r>
              <a:rPr lang="en-US" sz="2800" b="1" dirty="0"/>
              <a:t>Screen Y</a:t>
            </a:r>
            <a:r>
              <a:rPr lang="en-US" sz="2800" dirty="0"/>
              <a:t> are </a:t>
            </a:r>
            <a:r>
              <a:rPr lang="en-US" sz="2800" dirty="0" smtClean="0"/>
              <a:t>“</a:t>
            </a:r>
            <a:r>
              <a:rPr lang="en-US" sz="2800" b="1" dirty="0" smtClean="0"/>
              <a:t>0</a:t>
            </a:r>
            <a:r>
              <a:rPr lang="en-US" sz="2800" dirty="0"/>
              <a:t>”. The image on the right shows how the values of these two parameters determine where text will be drawn.</a:t>
            </a:r>
          </a:p>
          <a:p>
            <a:pPr>
              <a:lnSpc>
                <a:spcPct val="98000"/>
              </a:lnSpc>
              <a:spcBef>
                <a:spcPts val="1600"/>
              </a:spcBef>
            </a:pPr>
            <a:r>
              <a:rPr lang="pt-BR" sz="2800" dirty="0" smtClean="0"/>
              <a:t>T</a:t>
            </a:r>
            <a:r>
              <a:rPr lang="en-US" sz="2800" dirty="0"/>
              <a:t>he </a:t>
            </a:r>
            <a:r>
              <a:rPr lang="en-US" sz="2800" b="1" dirty="0"/>
              <a:t>Screen Y</a:t>
            </a:r>
            <a:r>
              <a:rPr lang="en-US" sz="2800" dirty="0"/>
              <a:t> value used by the </a:t>
            </a:r>
            <a:r>
              <a:rPr lang="en-US" sz="2800" b="1" dirty="0"/>
              <a:t>Score</a:t>
            </a:r>
            <a:r>
              <a:rPr lang="en-US" sz="2800" dirty="0"/>
              <a:t>, </a:t>
            </a:r>
            <a:r>
              <a:rPr lang="en-US" sz="2800" b="1" dirty="0"/>
              <a:t>Time</a:t>
            </a:r>
            <a:r>
              <a:rPr lang="en-US" sz="2800" dirty="0"/>
              <a:t>, and </a:t>
            </a:r>
            <a:r>
              <a:rPr lang="en-US" sz="2800" b="1" dirty="0"/>
              <a:t>Level</a:t>
            </a:r>
            <a:r>
              <a:rPr lang="en-US" sz="2800" dirty="0"/>
              <a:t> variables is “</a:t>
            </a:r>
            <a:r>
              <a:rPr lang="en-US" sz="2800" b="1" dirty="0"/>
              <a:t>10</a:t>
            </a:r>
            <a:r>
              <a:rPr lang="en-US" sz="2800" dirty="0"/>
              <a:t>”, so the associated text appears at the top of the screen</a:t>
            </a:r>
            <a:r>
              <a:rPr lang="en-US" sz="2800" dirty="0" smtClean="0"/>
              <a:t>. </a:t>
            </a:r>
          </a:p>
          <a:p>
            <a:pPr>
              <a:lnSpc>
                <a:spcPct val="98000"/>
              </a:lnSpc>
              <a:spcBef>
                <a:spcPts val="1600"/>
              </a:spcBef>
            </a:pPr>
            <a:r>
              <a:rPr lang="pt-BR" sz="2800" dirty="0" smtClean="0"/>
              <a:t>T</a:t>
            </a:r>
            <a:r>
              <a:rPr lang="en-US" sz="2800" dirty="0" smtClean="0"/>
              <a:t>he </a:t>
            </a:r>
            <a:r>
              <a:rPr lang="en-US" sz="2800" b="1" dirty="0" smtClean="0"/>
              <a:t>Screen X</a:t>
            </a:r>
            <a:r>
              <a:rPr lang="en-US" sz="2800" dirty="0" smtClean="0"/>
              <a:t> values used are “</a:t>
            </a:r>
            <a:r>
              <a:rPr lang="en-US" sz="2800" b="1" dirty="0" smtClean="0"/>
              <a:t>10</a:t>
            </a:r>
            <a:r>
              <a:rPr lang="en-US" sz="2800" dirty="0" smtClean="0"/>
              <a:t>” by the </a:t>
            </a:r>
            <a:r>
              <a:rPr lang="en-US" sz="2800" b="1" dirty="0" smtClean="0"/>
              <a:t>Score </a:t>
            </a:r>
            <a:r>
              <a:rPr lang="en-US" sz="2800" dirty="0" smtClean="0"/>
              <a:t>variable, “</a:t>
            </a:r>
            <a:r>
              <a:rPr lang="en-US" sz="2800" b="1" dirty="0" smtClean="0"/>
              <a:t>300</a:t>
            </a:r>
            <a:r>
              <a:rPr lang="en-US" sz="2800" dirty="0" smtClean="0"/>
              <a:t>” by the </a:t>
            </a:r>
            <a:r>
              <a:rPr lang="en-US" sz="2800" b="1" dirty="0" smtClean="0"/>
              <a:t>Time</a:t>
            </a:r>
            <a:r>
              <a:rPr lang="en-US" sz="2800" dirty="0" smtClean="0"/>
              <a:t> variable, and “</a:t>
            </a:r>
            <a:r>
              <a:rPr lang="en-US" sz="2800" b="1" dirty="0" smtClean="0"/>
              <a:t>550</a:t>
            </a:r>
            <a:r>
              <a:rPr lang="en-US" sz="2800" dirty="0" smtClean="0"/>
              <a:t>” by the </a:t>
            </a:r>
            <a:r>
              <a:rPr lang="en-US" sz="2800" b="1" dirty="0" smtClean="0"/>
              <a:t>Level</a:t>
            </a:r>
            <a:r>
              <a:rPr lang="en-US" sz="2800" dirty="0" smtClean="0"/>
              <a:t> variable. </a:t>
            </a:r>
          </a:p>
          <a:p>
            <a:endParaRPr lang="pt-BR" sz="2800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="" xmlns:a16="http://schemas.microsoft.com/office/drawing/2014/main" id="{F4FD3835-634D-45D6-8D5C-31210EFA1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4005" y="3259613"/>
            <a:ext cx="11146224" cy="7196774"/>
          </a:xfrm>
        </p:spPr>
      </p:pic>
    </p:spTree>
    <p:extLst>
      <p:ext uri="{BB962C8B-B14F-4D97-AF65-F5344CB8AC3E}">
        <p14:creationId xmlns:p14="http://schemas.microsoft.com/office/powerpoint/2010/main" val="4004768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="" xmlns:a16="http://schemas.microsoft.com/office/drawing/2014/main" id="{FC2B187D-7BEF-45A6-AD10-83BDC1EC39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06624" y="2178424"/>
            <a:ext cx="7550330" cy="2070682"/>
          </a:xfrm>
        </p:spPr>
        <p:txBody>
          <a:bodyPr>
            <a:normAutofit/>
          </a:bodyPr>
          <a:lstStyle/>
          <a:p>
            <a:r>
              <a:rPr lang="pt-BR" sz="4800" dirty="0" err="1"/>
              <a:t>BP_Guide_HUD</a:t>
            </a:r>
            <a:r>
              <a:rPr lang="pt-BR" sz="4800" dirty="0"/>
              <a:t>:</a:t>
            </a:r>
          </a:p>
          <a:p>
            <a:r>
              <a:rPr lang="pt-BR" sz="4800" dirty="0" err="1"/>
              <a:t>receive</a:t>
            </a:r>
            <a:r>
              <a:rPr lang="pt-BR" sz="4800" dirty="0"/>
              <a:t> </a:t>
            </a:r>
            <a:r>
              <a:rPr lang="pt-BR" sz="4800" dirty="0" err="1"/>
              <a:t>draw</a:t>
            </a:r>
            <a:r>
              <a:rPr lang="pt-BR" sz="4800" dirty="0"/>
              <a:t> </a:t>
            </a:r>
            <a:r>
              <a:rPr lang="pt-BR" sz="4800" dirty="0" err="1"/>
              <a:t>hud</a:t>
            </a:r>
            <a:r>
              <a:rPr lang="pt-BR" sz="4800" dirty="0"/>
              <a:t> 1/3</a:t>
            </a:r>
            <a:endParaRPr lang="en-US" sz="480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06F77DF5-4818-4124-BD53-57DD49416B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12211" y="4846320"/>
            <a:ext cx="7131913" cy="8996082"/>
          </a:xfrm>
        </p:spPr>
        <p:txBody>
          <a:bodyPr>
            <a:normAutofit/>
          </a:bodyPr>
          <a:lstStyle/>
          <a:p>
            <a:r>
              <a:rPr lang="en-US" sz="2800" dirty="0"/>
              <a:t>To draw on the screen, the </a:t>
            </a:r>
            <a:r>
              <a:rPr lang="en-US" sz="2800" b="1" dirty="0"/>
              <a:t>Receive Draw HUD</a:t>
            </a:r>
            <a:r>
              <a:rPr lang="en-US" sz="2800" dirty="0"/>
              <a:t> event must be added to the Event Graph. This event is available only in Blueprints based on the HUD class.</a:t>
            </a:r>
          </a:p>
          <a:p>
            <a:r>
              <a:rPr lang="en-US" sz="2800" dirty="0" smtClean="0"/>
              <a:t>The </a:t>
            </a:r>
            <a:r>
              <a:rPr lang="en-US" sz="2800" b="1" dirty="0"/>
              <a:t>Draw Text</a:t>
            </a:r>
            <a:r>
              <a:rPr lang="en-US" sz="2800" dirty="0"/>
              <a:t> function of the HUD class is used to print the score on the screen, as shown in the image on the right.</a:t>
            </a:r>
          </a:p>
          <a:p>
            <a:r>
              <a:rPr lang="en-US" sz="2800" dirty="0" smtClean="0"/>
              <a:t>The </a:t>
            </a:r>
            <a:r>
              <a:rPr lang="en-US" sz="2800" b="1" dirty="0" err="1"/>
              <a:t>BuildString</a:t>
            </a:r>
            <a:r>
              <a:rPr lang="en-US" sz="2800" b="1" dirty="0"/>
              <a:t> (</a:t>
            </a:r>
            <a:r>
              <a:rPr lang="en-US" sz="2800" b="1" dirty="0" err="1"/>
              <a:t>int</a:t>
            </a:r>
            <a:r>
              <a:rPr lang="en-US" sz="2800" b="1" dirty="0"/>
              <a:t>) </a:t>
            </a:r>
            <a:r>
              <a:rPr lang="en-US" sz="2800" dirty="0"/>
              <a:t>function is used to produce a string containing the text “</a:t>
            </a:r>
            <a:r>
              <a:rPr lang="en-US" sz="2800" b="1" dirty="0"/>
              <a:t>Score:</a:t>
            </a:r>
            <a:r>
              <a:rPr lang="en-US" sz="2800" dirty="0"/>
              <a:t>” plus the current value of the </a:t>
            </a:r>
            <a:r>
              <a:rPr lang="en-US" sz="2800" b="1" dirty="0"/>
              <a:t>Score</a:t>
            </a:r>
            <a:r>
              <a:rPr lang="en-US" sz="2800" dirty="0"/>
              <a:t> variable. The resulting string is passed to the </a:t>
            </a:r>
            <a:r>
              <a:rPr lang="en-US" sz="2800" b="1" dirty="0"/>
              <a:t>Text</a:t>
            </a:r>
            <a:r>
              <a:rPr lang="en-US" sz="2800" dirty="0"/>
              <a:t> parameter of the </a:t>
            </a:r>
            <a:r>
              <a:rPr lang="en-US" sz="2800" b="1" dirty="0"/>
              <a:t>Draw Text</a:t>
            </a:r>
            <a:r>
              <a:rPr lang="en-US" sz="2800" dirty="0"/>
              <a:t> function</a:t>
            </a:r>
            <a:r>
              <a:rPr lang="en-US" sz="2800" dirty="0" smtClean="0"/>
              <a:t>. 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B4DD8A46-EB42-41D8-BA47-F82EE15F3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650" y="3183790"/>
            <a:ext cx="13843254" cy="621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3476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BP_Guide_HUD</a:t>
            </a:r>
            <a:r>
              <a:rPr lang="pt-BR" dirty="0"/>
              <a:t>:</a:t>
            </a:r>
            <a:br>
              <a:rPr lang="pt-BR" dirty="0"/>
            </a:br>
            <a:r>
              <a:rPr lang="pt-BR" dirty="0" err="1"/>
              <a:t>receive</a:t>
            </a:r>
            <a:r>
              <a:rPr lang="pt-BR" dirty="0"/>
              <a:t> </a:t>
            </a:r>
            <a:r>
              <a:rPr lang="pt-BR" dirty="0" err="1"/>
              <a:t>draw</a:t>
            </a:r>
            <a:r>
              <a:rPr lang="pt-BR" dirty="0"/>
              <a:t> </a:t>
            </a:r>
            <a:r>
              <a:rPr lang="pt-BR" dirty="0" err="1"/>
              <a:t>hud</a:t>
            </a:r>
            <a:r>
              <a:rPr lang="pt-BR" dirty="0"/>
              <a:t> 2/3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5943600"/>
            <a:ext cx="9045575" cy="7662952"/>
          </a:xfrm>
        </p:spPr>
        <p:txBody>
          <a:bodyPr>
            <a:normAutofit/>
          </a:bodyPr>
          <a:lstStyle/>
          <a:p>
            <a:r>
              <a:rPr lang="en-US" sz="2800" dirty="0"/>
              <a:t>The setup for drawing text for the </a:t>
            </a:r>
            <a:r>
              <a:rPr lang="en-US" sz="2800" b="1" dirty="0"/>
              <a:t>Time</a:t>
            </a:r>
            <a:r>
              <a:rPr lang="en-US" sz="2800" dirty="0"/>
              <a:t> and </a:t>
            </a:r>
            <a:r>
              <a:rPr lang="en-US" sz="2800" b="1" dirty="0"/>
              <a:t>Level</a:t>
            </a:r>
            <a:r>
              <a:rPr lang="en-US" sz="2800" dirty="0"/>
              <a:t> variables is very similar to that for drawing text for the </a:t>
            </a:r>
            <a:r>
              <a:rPr lang="en-US" sz="2800" b="1" dirty="0"/>
              <a:t>Score</a:t>
            </a:r>
            <a:r>
              <a:rPr lang="en-US" sz="2800" dirty="0"/>
              <a:t> variable.</a:t>
            </a:r>
          </a:p>
          <a:p>
            <a:r>
              <a:rPr lang="en-US" sz="2800" dirty="0" smtClean="0"/>
              <a:t>The </a:t>
            </a:r>
            <a:r>
              <a:rPr lang="en-US" sz="2800" dirty="0"/>
              <a:t>only changes in the </a:t>
            </a:r>
            <a:r>
              <a:rPr lang="en-US" sz="2800" b="1" dirty="0"/>
              <a:t>Draw Text</a:t>
            </a:r>
            <a:r>
              <a:rPr lang="en-US" sz="2800" dirty="0"/>
              <a:t> function involve the parameters </a:t>
            </a:r>
            <a:r>
              <a:rPr lang="en-US" sz="2800" b="1" dirty="0"/>
              <a:t>Text</a:t>
            </a:r>
            <a:r>
              <a:rPr lang="en-US" sz="2800" dirty="0"/>
              <a:t>, </a:t>
            </a:r>
            <a:r>
              <a:rPr lang="en-US" sz="2800" b="1" dirty="0"/>
              <a:t>Text Color</a:t>
            </a:r>
            <a:r>
              <a:rPr lang="en-US" sz="2800" dirty="0"/>
              <a:t>,</a:t>
            </a:r>
            <a:r>
              <a:rPr lang="en-US" sz="2800" b="1" dirty="0"/>
              <a:t> </a:t>
            </a:r>
            <a:r>
              <a:rPr lang="en-US" sz="2800" dirty="0"/>
              <a:t>and </a:t>
            </a:r>
            <a:r>
              <a:rPr lang="en-US" sz="2800" b="1" dirty="0"/>
              <a:t>Screen X</a:t>
            </a:r>
            <a:r>
              <a:rPr lang="en-US" sz="2800" dirty="0" smtClean="0"/>
              <a:t>. </a:t>
            </a:r>
            <a:endParaRPr lang="en-US" sz="2800" dirty="0"/>
          </a:p>
          <a:p>
            <a:r>
              <a:rPr lang="en-US" sz="2800" dirty="0"/>
              <a:t> </a:t>
            </a:r>
          </a:p>
          <a:p>
            <a:endParaRPr lang="en-US" sz="2800" dirty="0"/>
          </a:p>
          <a:p>
            <a:endParaRPr lang="pt-BR" sz="2800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="" xmlns:a16="http://schemas.microsoft.com/office/drawing/2014/main" id="{F4FD3835-634D-45D6-8D5C-31210EFA1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1520" y="490830"/>
            <a:ext cx="12216384" cy="12718162"/>
          </a:xfrm>
        </p:spPr>
      </p:pic>
    </p:spTree>
    <p:extLst>
      <p:ext uri="{BB962C8B-B14F-4D97-AF65-F5344CB8AC3E}">
        <p14:creationId xmlns:p14="http://schemas.microsoft.com/office/powerpoint/2010/main" val="14004121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="" xmlns:a16="http://schemas.microsoft.com/office/drawing/2014/main" id="{FC2B187D-7BEF-45A6-AD10-83BDC1EC39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06624" y="2178424"/>
            <a:ext cx="7550330" cy="2070682"/>
          </a:xfrm>
        </p:spPr>
        <p:txBody>
          <a:bodyPr>
            <a:normAutofit/>
          </a:bodyPr>
          <a:lstStyle/>
          <a:p>
            <a:r>
              <a:rPr lang="pt-BR" sz="4800" dirty="0" err="1"/>
              <a:t>BP_Guide_HUD</a:t>
            </a:r>
            <a:r>
              <a:rPr lang="pt-BR" sz="4800" dirty="0"/>
              <a:t>:</a:t>
            </a:r>
          </a:p>
          <a:p>
            <a:r>
              <a:rPr lang="pt-BR" sz="4800" dirty="0" err="1"/>
              <a:t>receive</a:t>
            </a:r>
            <a:r>
              <a:rPr lang="pt-BR" sz="4800" dirty="0"/>
              <a:t> </a:t>
            </a:r>
            <a:r>
              <a:rPr lang="pt-BR" sz="4800" dirty="0" err="1"/>
              <a:t>draw</a:t>
            </a:r>
            <a:r>
              <a:rPr lang="pt-BR" sz="4800" dirty="0"/>
              <a:t> </a:t>
            </a:r>
            <a:r>
              <a:rPr lang="pt-BR" sz="4800" dirty="0" err="1"/>
              <a:t>hud</a:t>
            </a:r>
            <a:r>
              <a:rPr lang="pt-BR" sz="4800" dirty="0"/>
              <a:t> 3/3</a:t>
            </a:r>
            <a:endParaRPr lang="en-US" sz="480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06F77DF5-4818-4124-BD53-57DD49416B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77706" y="4846320"/>
            <a:ext cx="7166418" cy="8996082"/>
          </a:xfrm>
        </p:spPr>
        <p:txBody>
          <a:bodyPr>
            <a:normAutofit/>
          </a:bodyPr>
          <a:lstStyle/>
          <a:p>
            <a:r>
              <a:rPr lang="en-US" sz="2800" dirty="0"/>
              <a:t>The last part of the </a:t>
            </a:r>
            <a:r>
              <a:rPr lang="en-US" sz="2800" b="1" dirty="0"/>
              <a:t>Receive Draw HUD</a:t>
            </a:r>
            <a:r>
              <a:rPr lang="en-US" sz="2800" dirty="0"/>
              <a:t> event tests if the value of the </a:t>
            </a:r>
            <a:r>
              <a:rPr lang="en-US" sz="2800" b="1" dirty="0" err="1"/>
              <a:t>GameOver</a:t>
            </a:r>
            <a:r>
              <a:rPr lang="en-US" sz="2800" dirty="0"/>
              <a:t> variable is “</a:t>
            </a:r>
            <a:r>
              <a:rPr lang="en-US" sz="2800" b="1" dirty="0"/>
              <a:t>true</a:t>
            </a:r>
            <a:r>
              <a:rPr lang="en-US" sz="2800" dirty="0"/>
              <a:t>”. If it is, then it draws on the screen the strings “</a:t>
            </a:r>
            <a:r>
              <a:rPr lang="en-US" sz="2800" b="1" dirty="0"/>
              <a:t>GAME OVER</a:t>
            </a:r>
            <a:r>
              <a:rPr lang="en-US" sz="2800" dirty="0"/>
              <a:t>” and “</a:t>
            </a:r>
            <a:r>
              <a:rPr lang="en-US" sz="2800" b="1" dirty="0"/>
              <a:t>Press Enter</a:t>
            </a:r>
            <a:r>
              <a:rPr lang="en-US" sz="2800" dirty="0"/>
              <a:t>”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B4DD8A46-EB42-41D8-BA47-F82EE15F3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311" y="3737933"/>
            <a:ext cx="13858689" cy="624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286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BP_Statue</a:t>
            </a:r>
            <a:endParaRPr lang="en-US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6053049"/>
            <a:ext cx="9292676" cy="7662952"/>
          </a:xfrm>
        </p:spPr>
        <p:txBody>
          <a:bodyPr>
            <a:normAutofit/>
          </a:bodyPr>
          <a:lstStyle/>
          <a:p>
            <a:r>
              <a:rPr lang="en-US" sz="2800" dirty="0"/>
              <a:t>Create a new Blueprint class and choose “</a:t>
            </a:r>
            <a:r>
              <a:rPr lang="en-US" sz="2800" b="1" dirty="0"/>
              <a:t>Actor</a:t>
            </a:r>
            <a:r>
              <a:rPr lang="en-US" sz="2800" dirty="0"/>
              <a:t>” as the parent class. Rename it “</a:t>
            </a:r>
            <a:r>
              <a:rPr lang="en-US" sz="2800" b="1" dirty="0" err="1"/>
              <a:t>BP_Statue</a:t>
            </a:r>
            <a:r>
              <a:rPr lang="en-US" sz="2800" dirty="0"/>
              <a:t>”.</a:t>
            </a:r>
          </a:p>
          <a:p>
            <a:r>
              <a:rPr lang="en-US" sz="2800" dirty="0" smtClean="0"/>
              <a:t>Add </a:t>
            </a:r>
            <a:r>
              <a:rPr lang="en-US" sz="2800" dirty="0"/>
              <a:t>a </a:t>
            </a:r>
            <a:r>
              <a:rPr lang="en-US" sz="2800" b="1" dirty="0"/>
              <a:t>Static Mesh</a:t>
            </a:r>
            <a:r>
              <a:rPr lang="en-US" sz="2800" dirty="0"/>
              <a:t> component. In the </a:t>
            </a:r>
            <a:r>
              <a:rPr lang="en-US" sz="2800" b="1" dirty="0"/>
              <a:t>Details</a:t>
            </a:r>
            <a:r>
              <a:rPr lang="en-US" sz="2800" dirty="0"/>
              <a:t> panel </a:t>
            </a:r>
            <a:r>
              <a:rPr lang="en-US" sz="2800" dirty="0" smtClean="0"/>
              <a:t>for </a:t>
            </a:r>
            <a:r>
              <a:rPr lang="en-US" sz="2800" dirty="0"/>
              <a:t>the </a:t>
            </a:r>
            <a:r>
              <a:rPr lang="en-US" sz="2800" b="1" dirty="0"/>
              <a:t>Static Mesh </a:t>
            </a:r>
            <a:r>
              <a:rPr lang="en-US" sz="2800" dirty="0"/>
              <a:t>component, set the </a:t>
            </a:r>
            <a:r>
              <a:rPr lang="en-US" sz="2800" b="1" dirty="0"/>
              <a:t>Static Mesh </a:t>
            </a:r>
            <a:r>
              <a:rPr lang="en-US" sz="2800" dirty="0"/>
              <a:t>property</a:t>
            </a:r>
            <a:r>
              <a:rPr lang="en-US" sz="2800" b="1" dirty="0"/>
              <a:t> </a:t>
            </a:r>
            <a:r>
              <a:rPr lang="en-US" sz="2800" dirty="0"/>
              <a:t>to “</a:t>
            </a:r>
            <a:r>
              <a:rPr lang="en-US" sz="2800" b="1" dirty="0" err="1"/>
              <a:t>SM_Statue</a:t>
            </a:r>
            <a:r>
              <a:rPr lang="en-US" sz="2800" dirty="0"/>
              <a:t>”.</a:t>
            </a:r>
          </a:p>
          <a:p>
            <a:r>
              <a:rPr lang="pt-BR" sz="2800" dirty="0" smtClean="0"/>
              <a:t>S</a:t>
            </a:r>
            <a:r>
              <a:rPr lang="en-US" sz="2800" dirty="0"/>
              <a:t>et the </a:t>
            </a:r>
            <a:r>
              <a:rPr lang="en-US" sz="2800" b="1" dirty="0"/>
              <a:t>Element 0</a:t>
            </a:r>
            <a:r>
              <a:rPr lang="en-US" sz="2800" dirty="0"/>
              <a:t> property in the </a:t>
            </a:r>
            <a:r>
              <a:rPr lang="en-US" sz="2800" b="1" dirty="0"/>
              <a:t>Materials </a:t>
            </a:r>
            <a:r>
              <a:rPr lang="en-US" sz="2800" dirty="0"/>
              <a:t>category to “</a:t>
            </a:r>
            <a:r>
              <a:rPr lang="en-US" sz="2800" b="1" dirty="0" err="1"/>
              <a:t>M_Metal_Gold</a:t>
            </a:r>
            <a:r>
              <a:rPr lang="en-US" sz="2800" dirty="0"/>
              <a:t>”.</a:t>
            </a:r>
          </a:p>
          <a:p>
            <a:r>
              <a:rPr lang="pt-BR" sz="2800" dirty="0" smtClean="0"/>
              <a:t>S</a:t>
            </a:r>
            <a:r>
              <a:rPr lang="en-US" sz="2800" dirty="0"/>
              <a:t>et the </a:t>
            </a:r>
            <a:r>
              <a:rPr lang="en-US" sz="2800" b="1" dirty="0"/>
              <a:t>Collision Presets </a:t>
            </a:r>
            <a:r>
              <a:rPr lang="en-US" sz="2800" dirty="0"/>
              <a:t>property to “</a:t>
            </a:r>
            <a:r>
              <a:rPr lang="en-US" sz="2800" b="1" dirty="0" err="1"/>
              <a:t>OverlapAllDynamic</a:t>
            </a:r>
            <a:r>
              <a:rPr lang="en-US" sz="2800" dirty="0" smtClean="0"/>
              <a:t>”.</a:t>
            </a:r>
          </a:p>
          <a:p>
            <a:r>
              <a:rPr lang="en-US" sz="2800" dirty="0" smtClean="0"/>
              <a:t>Compile and save your Blueprint class.</a:t>
            </a:r>
            <a:endParaRPr lang="en-US" sz="2800" dirty="0"/>
          </a:p>
          <a:p>
            <a:r>
              <a:rPr lang="en-US" sz="2800" dirty="0"/>
              <a:t>Add three instances of the </a:t>
            </a:r>
            <a:r>
              <a:rPr lang="en-US" sz="2800" b="1" dirty="0" err="1"/>
              <a:t>BP_Statue</a:t>
            </a:r>
            <a:r>
              <a:rPr lang="en-US" sz="2800" dirty="0"/>
              <a:t> Blueprint to the Level at any location</a:t>
            </a:r>
            <a:r>
              <a:rPr lang="en-US" sz="2800" dirty="0" smtClean="0"/>
              <a:t>.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="" xmlns:a16="http://schemas.microsoft.com/office/drawing/2014/main" id="{F4FD3835-634D-45D6-8D5C-31210EFA1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7168" y="2087513"/>
            <a:ext cx="11496237" cy="9540974"/>
          </a:xfrm>
        </p:spPr>
      </p:pic>
    </p:spTree>
    <p:extLst>
      <p:ext uri="{BB962C8B-B14F-4D97-AF65-F5344CB8AC3E}">
        <p14:creationId xmlns:p14="http://schemas.microsoft.com/office/powerpoint/2010/main" val="3407497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="" xmlns:a16="http://schemas.microsoft.com/office/drawing/2014/main" id="{FC2B187D-7BEF-45A6-AD10-83BDC1EC39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06624" y="2178424"/>
            <a:ext cx="7550330" cy="2070682"/>
          </a:xfrm>
        </p:spPr>
        <p:txBody>
          <a:bodyPr>
            <a:normAutofit/>
          </a:bodyPr>
          <a:lstStyle/>
          <a:p>
            <a:r>
              <a:rPr lang="en-US" sz="4800" dirty="0" err="1" smtClean="0"/>
              <a:t>BP_Statue</a:t>
            </a:r>
            <a:r>
              <a:rPr lang="pt-BR" sz="4800" dirty="0" smtClean="0"/>
              <a:t>:</a:t>
            </a:r>
            <a:endParaRPr lang="pt-BR" sz="4800" dirty="0"/>
          </a:p>
          <a:p>
            <a:r>
              <a:rPr lang="pt-BR" sz="4800" dirty="0" smtClean="0"/>
              <a:t>Event begin </a:t>
            </a:r>
            <a:r>
              <a:rPr lang="pt-BR" sz="4800" dirty="0"/>
              <a:t>play</a:t>
            </a:r>
            <a:endParaRPr lang="en-US" sz="480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06F77DF5-4818-4124-BD53-57DD49416B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94959" y="4846320"/>
            <a:ext cx="7080562" cy="8996082"/>
          </a:xfrm>
        </p:spPr>
        <p:txBody>
          <a:bodyPr>
            <a:normAutofit/>
          </a:bodyPr>
          <a:lstStyle/>
          <a:p>
            <a:r>
              <a:rPr lang="pt-BR" sz="2800" dirty="0" smtClean="0"/>
              <a:t>T</a:t>
            </a:r>
            <a:r>
              <a:rPr lang="en-US" sz="2800" dirty="0"/>
              <a:t>he image on the right shows the </a:t>
            </a:r>
            <a:r>
              <a:rPr lang="en-US" sz="2800" b="1" dirty="0" err="1"/>
              <a:t>BeginPlay</a:t>
            </a:r>
            <a:r>
              <a:rPr lang="en-US" sz="2800" b="1" dirty="0"/>
              <a:t> </a:t>
            </a:r>
            <a:r>
              <a:rPr lang="en-US" sz="2800" dirty="0"/>
              <a:t>event</a:t>
            </a:r>
            <a:r>
              <a:rPr lang="en-US" sz="2800" b="1" dirty="0"/>
              <a:t> </a:t>
            </a:r>
            <a:r>
              <a:rPr lang="en-US" sz="2800" dirty="0"/>
              <a:t>getting a reference to the </a:t>
            </a:r>
            <a:r>
              <a:rPr lang="en-US" sz="2800" b="1" dirty="0"/>
              <a:t>Game Mode</a:t>
            </a:r>
            <a:r>
              <a:rPr lang="en-US" sz="2800" dirty="0"/>
              <a:t>, casting the reference to </a:t>
            </a:r>
            <a:r>
              <a:rPr lang="en-US" sz="2800" b="1" dirty="0" err="1"/>
              <a:t>BP_Guide_GameMode</a:t>
            </a:r>
            <a:r>
              <a:rPr lang="en-US" sz="2800" dirty="0"/>
              <a:t>, and saving that reference in the variable.</a:t>
            </a:r>
          </a:p>
          <a:p>
            <a:r>
              <a:rPr lang="en-US" sz="2800" dirty="0" smtClean="0"/>
              <a:t>After </a:t>
            </a:r>
            <a:r>
              <a:rPr lang="en-US" sz="2800" dirty="0"/>
              <a:t>that, the function </a:t>
            </a:r>
            <a:r>
              <a:rPr lang="en-US" sz="2800" b="1" dirty="0" err="1"/>
              <a:t>InitStatue</a:t>
            </a:r>
            <a:r>
              <a:rPr lang="en-US" sz="2800" dirty="0"/>
              <a:t> is called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B4DD8A46-EB42-41D8-BA47-F82EE15F3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175" y="5483718"/>
            <a:ext cx="13839825" cy="274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526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DD948139-B1BB-4ECE-B0C5-622E568DB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Goals and Outcomes</a:t>
            </a:r>
            <a:br>
              <a:rPr lang="en-US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5E4D1664-8F04-4728-A9C9-9FA53A9085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52108" y="4764024"/>
            <a:ext cx="9438184" cy="894946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000000"/>
                </a:solidFill>
              </a:rPr>
              <a:t>The goals of this lecture are </a:t>
            </a:r>
            <a:r>
              <a:rPr lang="en-US" sz="2800" dirty="0" smtClean="0">
                <a:solidFill>
                  <a:srgbClr val="000000"/>
                </a:solidFill>
              </a:rPr>
              <a:t>to</a:t>
            </a:r>
            <a:endParaRPr lang="pt-BR" sz="2800" dirty="0" smtClean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Implement a simple </a:t>
            </a:r>
            <a:r>
              <a:rPr lang="en-US" sz="2800" dirty="0" smtClean="0"/>
              <a:t>game</a:t>
            </a:r>
            <a:endParaRPr lang="en-US" sz="2800" dirty="0"/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Show how to use a Game Mode</a:t>
            </a:r>
            <a:r>
              <a:rPr lang="en-US" sz="2800" b="1" dirty="0"/>
              <a:t> </a:t>
            </a:r>
            <a:r>
              <a:rPr lang="en-US" sz="2800" dirty="0"/>
              <a:t>class to define the rules of a </a:t>
            </a:r>
            <a:r>
              <a:rPr lang="en-US" sz="2800" dirty="0" smtClean="0"/>
              <a:t>game</a:t>
            </a:r>
            <a:endParaRPr lang="en-US" sz="2800" dirty="0"/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Provide examples of how to use macros, custom events,</a:t>
            </a:r>
            <a:r>
              <a:rPr lang="en-US" sz="2800" b="1" dirty="0"/>
              <a:t> </a:t>
            </a:r>
            <a:r>
              <a:rPr lang="en-US" sz="2800" dirty="0"/>
              <a:t>and </a:t>
            </a:r>
            <a:r>
              <a:rPr lang="en-US" sz="2800" dirty="0" smtClean="0"/>
              <a:t>functions</a:t>
            </a:r>
            <a:endParaRPr lang="en-US" sz="2800" dirty="0"/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Demonstrate the use of Timers in a </a:t>
            </a:r>
            <a:r>
              <a:rPr lang="en-US" sz="2800" dirty="0" smtClean="0"/>
              <a:t>game</a:t>
            </a:r>
            <a:endParaRPr lang="pt-BR" sz="28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B145EC5F-3630-498D-A025-C09BB84A7E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000000"/>
                </a:solidFill>
              </a:rPr>
              <a:t>By the end of this lecture you will be able </a:t>
            </a:r>
            <a:r>
              <a:rPr lang="en-US" sz="2800" dirty="0" smtClean="0">
                <a:solidFill>
                  <a:srgbClr val="000000"/>
                </a:solidFill>
              </a:rPr>
              <a:t>to</a:t>
            </a:r>
            <a:endParaRPr lang="pt-BR" sz="2800" dirty="0" smtClean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Convert the rules of a game into Blueprint </a:t>
            </a:r>
            <a:r>
              <a:rPr lang="en-US" sz="2800" dirty="0" smtClean="0"/>
              <a:t>code</a:t>
            </a:r>
            <a:endParaRPr lang="en-US" sz="2800" dirty="0"/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Organize code into macros, custom events,</a:t>
            </a:r>
            <a:r>
              <a:rPr lang="en-US" sz="2800" b="1" dirty="0"/>
              <a:t> </a:t>
            </a:r>
            <a:r>
              <a:rPr lang="en-US" sz="2800" dirty="0"/>
              <a:t>and </a:t>
            </a:r>
            <a:r>
              <a:rPr lang="en-US" sz="2800" dirty="0" smtClean="0"/>
              <a:t>functions</a:t>
            </a:r>
            <a:endParaRPr lang="en-US" sz="2800" dirty="0"/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Draw some information using the HUD </a:t>
            </a:r>
            <a:r>
              <a:rPr lang="en-US" sz="2800" dirty="0" smtClean="0"/>
              <a:t>class</a:t>
            </a:r>
            <a:endParaRPr lang="en-US" sz="2800" dirty="0"/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Define Timers using functions or custom </a:t>
            </a:r>
            <a:r>
              <a:rPr lang="en-US" sz="2800" dirty="0" smtClean="0"/>
              <a:t>events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1149302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="" xmlns:a16="http://schemas.microsoft.com/office/drawing/2014/main" id="{FC2B187D-7BEF-45A6-AD10-83BDC1EC39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06624" y="2178424"/>
            <a:ext cx="7550330" cy="2070682"/>
          </a:xfrm>
        </p:spPr>
        <p:txBody>
          <a:bodyPr>
            <a:normAutofit/>
          </a:bodyPr>
          <a:lstStyle/>
          <a:p>
            <a:r>
              <a:rPr lang="en-US" sz="4800" dirty="0" err="1" smtClean="0"/>
              <a:t>BP_Statue</a:t>
            </a:r>
            <a:r>
              <a:rPr lang="pt-BR" sz="4800" dirty="0" smtClean="0"/>
              <a:t>:</a:t>
            </a:r>
            <a:endParaRPr lang="pt-BR" sz="4800" dirty="0"/>
          </a:p>
          <a:p>
            <a:r>
              <a:rPr lang="pt-BR" sz="4800" dirty="0" smtClean="0"/>
              <a:t>Function Init statue</a:t>
            </a:r>
            <a:endParaRPr lang="en-US" sz="480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06F77DF5-4818-4124-BD53-57DD49416B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29465" y="4754880"/>
            <a:ext cx="7046056" cy="8996082"/>
          </a:xfrm>
        </p:spPr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en-US" sz="2800" dirty="0"/>
              <a:t>In the </a:t>
            </a:r>
            <a:r>
              <a:rPr lang="en-US" sz="2800" b="1" dirty="0" err="1"/>
              <a:t>InitStatue</a:t>
            </a:r>
            <a:r>
              <a:rPr lang="en-US" sz="2800" dirty="0"/>
              <a:t> function, there are two main nodes</a:t>
            </a:r>
            <a:r>
              <a:rPr lang="en-US" sz="2800" dirty="0" smtClean="0"/>
              <a:t>:</a:t>
            </a:r>
            <a:endParaRPr lang="en-US" sz="2800" dirty="0"/>
          </a:p>
          <a:p>
            <a:pPr marL="457200" indent="-45720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sz="2800" b="1" dirty="0"/>
              <a:t>Teleport</a:t>
            </a:r>
            <a:r>
              <a:rPr lang="en-US" sz="2800" dirty="0"/>
              <a:t>: This node sets a new location for the statue. The location is represented by a vector (X, Y, Z) where the values of the </a:t>
            </a:r>
            <a:r>
              <a:rPr lang="en-US" sz="2800" b="1" dirty="0"/>
              <a:t>X</a:t>
            </a:r>
            <a:r>
              <a:rPr lang="en-US" sz="2800" dirty="0"/>
              <a:t> and </a:t>
            </a:r>
            <a:r>
              <a:rPr lang="en-US" sz="2800" b="1" dirty="0"/>
              <a:t>Y</a:t>
            </a:r>
            <a:r>
              <a:rPr lang="en-US" sz="2800" dirty="0"/>
              <a:t> parameters are random. The minimum and maximum values of the </a:t>
            </a:r>
            <a:r>
              <a:rPr lang="en-US" sz="2800" b="1" dirty="0"/>
              <a:t>X</a:t>
            </a:r>
            <a:r>
              <a:rPr lang="en-US" sz="2800" dirty="0"/>
              <a:t> and </a:t>
            </a:r>
            <a:r>
              <a:rPr lang="en-US" sz="2800" b="1" dirty="0"/>
              <a:t>Y</a:t>
            </a:r>
            <a:r>
              <a:rPr lang="en-US" sz="2800" dirty="0"/>
              <a:t> parameters represent the area of the game</a:t>
            </a:r>
            <a:r>
              <a:rPr lang="en-US" sz="2800" dirty="0" smtClean="0"/>
              <a:t>. </a:t>
            </a:r>
            <a:endParaRPr lang="en-US" sz="2800" dirty="0"/>
          </a:p>
          <a:p>
            <a:pPr marL="457200" indent="-45720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sz="2800" b="1" dirty="0"/>
              <a:t>Set Timer by Function Name</a:t>
            </a:r>
            <a:r>
              <a:rPr lang="en-US" sz="2800" dirty="0"/>
              <a:t>: This Timer represents the time in seconds that the statue will take to change position. When this time expires, the </a:t>
            </a:r>
            <a:r>
              <a:rPr lang="en-US" sz="2800" b="1" dirty="0" err="1"/>
              <a:t>InitStatue</a:t>
            </a:r>
            <a:r>
              <a:rPr lang="en-US" sz="2800" dirty="0"/>
              <a:t> function is called to set a new position. The value of the </a:t>
            </a:r>
            <a:r>
              <a:rPr lang="en-US" sz="2800" b="1" dirty="0"/>
              <a:t>Time</a:t>
            </a:r>
            <a:r>
              <a:rPr lang="en-US" sz="2800" dirty="0"/>
              <a:t> parameter is the result of the expression “</a:t>
            </a:r>
            <a:r>
              <a:rPr lang="en-US" sz="2800" b="1" dirty="0"/>
              <a:t>6 – Level</a:t>
            </a:r>
            <a:r>
              <a:rPr lang="en-US" sz="2800" dirty="0"/>
              <a:t>”. “</a:t>
            </a:r>
            <a:r>
              <a:rPr lang="en-US" sz="2800" b="1" dirty="0"/>
              <a:t>Level</a:t>
            </a:r>
            <a:r>
              <a:rPr lang="en-US" sz="2800" dirty="0"/>
              <a:t>” is a variable from the </a:t>
            </a:r>
            <a:r>
              <a:rPr lang="en-US" sz="2800" b="1" dirty="0" err="1"/>
              <a:t>My_Guide_GameMode</a:t>
            </a:r>
            <a:r>
              <a:rPr lang="en-US" sz="2800" dirty="0"/>
              <a:t> class that represents the Player Level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B4DD8A46-EB42-41D8-BA47-F82EE15F3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7030" y="3475390"/>
            <a:ext cx="13850874" cy="680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335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800" dirty="0" smtClean="0"/>
              <a:t>BP_Statue:</a:t>
            </a:r>
            <a:r>
              <a:rPr lang="pt-BR" sz="4800" dirty="0"/>
              <a:t/>
            </a:r>
            <a:br>
              <a:rPr lang="pt-BR" sz="4800" dirty="0"/>
            </a:br>
            <a:r>
              <a:rPr lang="pt-BR" sz="4800" dirty="0" smtClean="0"/>
              <a:t>Actor </a:t>
            </a:r>
            <a:r>
              <a:rPr lang="pt-BR" sz="4800" dirty="0"/>
              <a:t>Begin </a:t>
            </a:r>
            <a:r>
              <a:rPr lang="pt-BR" sz="4800" dirty="0" smtClean="0"/>
              <a:t>Overlap </a:t>
            </a:r>
            <a:r>
              <a:rPr lang="pt-BR" sz="4800" dirty="0"/>
              <a:t>1/2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5943600"/>
            <a:ext cx="9045575" cy="7662952"/>
          </a:xfrm>
        </p:spPr>
        <p:txBody>
          <a:bodyPr>
            <a:normAutofit/>
          </a:bodyPr>
          <a:lstStyle/>
          <a:p>
            <a:r>
              <a:rPr lang="en-US" sz="2800" dirty="0"/>
              <a:t>The </a:t>
            </a:r>
            <a:r>
              <a:rPr lang="en-US" sz="2800" b="1" dirty="0" err="1"/>
              <a:t>ActorBeginOverlap</a:t>
            </a:r>
            <a:r>
              <a:rPr lang="en-US" sz="2800" dirty="0"/>
              <a:t> collision event is triggered when an Actor in the game overlaps the statue.</a:t>
            </a:r>
          </a:p>
          <a:p>
            <a:r>
              <a:rPr lang="en-US" sz="2800" dirty="0" smtClean="0"/>
              <a:t>The </a:t>
            </a:r>
            <a:r>
              <a:rPr lang="en-US" sz="2800" dirty="0"/>
              <a:t>value passed to the </a:t>
            </a:r>
            <a:r>
              <a:rPr lang="en-US" sz="2800" b="1" dirty="0"/>
              <a:t>Condition</a:t>
            </a:r>
            <a:r>
              <a:rPr lang="en-US" sz="2800" dirty="0"/>
              <a:t> input parameter of the </a:t>
            </a:r>
            <a:r>
              <a:rPr lang="en-US" sz="2800" b="1" dirty="0"/>
              <a:t>Branch</a:t>
            </a:r>
            <a:r>
              <a:rPr lang="en-US" sz="2800" dirty="0"/>
              <a:t> node is the result of the expression that checks to see if the Actor who is overlapping the statue is the Player Character and if the </a:t>
            </a:r>
            <a:r>
              <a:rPr lang="en-US" sz="2800" b="1" dirty="0" err="1"/>
              <a:t>GameOver</a:t>
            </a:r>
            <a:r>
              <a:rPr lang="en-US" sz="2800" b="1" dirty="0"/>
              <a:t> </a:t>
            </a:r>
            <a:r>
              <a:rPr lang="en-US" sz="2800" dirty="0"/>
              <a:t>variable in the </a:t>
            </a:r>
            <a:r>
              <a:rPr lang="en-US" sz="2800" b="1" dirty="0"/>
              <a:t>Game Mode </a:t>
            </a:r>
            <a:r>
              <a:rPr lang="en-US" sz="2800" dirty="0"/>
              <a:t>is not set to “</a:t>
            </a:r>
            <a:r>
              <a:rPr lang="en-US" sz="2800" b="1" dirty="0"/>
              <a:t>true</a:t>
            </a:r>
            <a:r>
              <a:rPr lang="en-US" sz="2800" dirty="0"/>
              <a:t>”. The statue will be collected only if these two conditions are both true</a:t>
            </a:r>
            <a:r>
              <a:rPr lang="en-US" sz="2800" dirty="0" smtClean="0"/>
              <a:t>.</a:t>
            </a:r>
            <a:endParaRPr lang="en-US" sz="2800" dirty="0"/>
          </a:p>
          <a:p>
            <a:endParaRPr lang="en-US" sz="2800" dirty="0"/>
          </a:p>
          <a:p>
            <a:endParaRPr lang="pt-BR" sz="2800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="" xmlns:a16="http://schemas.microsoft.com/office/drawing/2014/main" id="{4557BE5F-055E-4B1C-8C71-BC2479E1F4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6280" y="3852796"/>
            <a:ext cx="12230083" cy="6010407"/>
          </a:xfrm>
        </p:spPr>
      </p:pic>
    </p:spTree>
    <p:extLst>
      <p:ext uri="{BB962C8B-B14F-4D97-AF65-F5344CB8AC3E}">
        <p14:creationId xmlns:p14="http://schemas.microsoft.com/office/powerpoint/2010/main" val="9007135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800" dirty="0" smtClean="0"/>
              <a:t>BP_Statue:</a:t>
            </a:r>
            <a:r>
              <a:rPr lang="pt-BR" sz="4800" dirty="0"/>
              <a:t/>
            </a:r>
            <a:br>
              <a:rPr lang="pt-BR" sz="4800" dirty="0"/>
            </a:br>
            <a:r>
              <a:rPr lang="pt-BR" sz="4800" dirty="0" smtClean="0"/>
              <a:t>Actor </a:t>
            </a:r>
            <a:r>
              <a:rPr lang="pt-BR" sz="4800" dirty="0"/>
              <a:t>Begin </a:t>
            </a:r>
            <a:r>
              <a:rPr lang="pt-BR" sz="4800" dirty="0" smtClean="0"/>
              <a:t>Overlap </a:t>
            </a:r>
            <a:r>
              <a:rPr lang="pt-BR" sz="4800" dirty="0"/>
              <a:t>2/2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5943600"/>
            <a:ext cx="9045575" cy="7662952"/>
          </a:xfrm>
        </p:spPr>
        <p:txBody>
          <a:bodyPr>
            <a:normAutofit/>
          </a:bodyPr>
          <a:lstStyle/>
          <a:p>
            <a:r>
              <a:rPr lang="en-US" sz="2800" dirty="0"/>
              <a:t>If the statue is collected, the </a:t>
            </a:r>
            <a:r>
              <a:rPr lang="en-US" sz="2800" b="1" dirty="0"/>
              <a:t>Statue Collected</a:t>
            </a:r>
            <a:r>
              <a:rPr lang="en-US" sz="2800" dirty="0"/>
              <a:t> function of the </a:t>
            </a:r>
            <a:r>
              <a:rPr lang="en-US" sz="2800" b="1" dirty="0" err="1"/>
              <a:t>My_Guide_GameMode</a:t>
            </a:r>
            <a:r>
              <a:rPr lang="en-US" sz="2800" dirty="0"/>
              <a:t> class is called to manage the player’s score and the game Level.</a:t>
            </a:r>
          </a:p>
          <a:p>
            <a:r>
              <a:rPr lang="en-US" sz="2800" dirty="0" smtClean="0"/>
              <a:t>After </a:t>
            </a:r>
            <a:r>
              <a:rPr lang="en-US" sz="2800" dirty="0"/>
              <a:t>that, the current statue is destroyed and a new one is created</a:t>
            </a:r>
            <a:r>
              <a:rPr lang="en-US" sz="2800" dirty="0" smtClean="0"/>
              <a:t>.</a:t>
            </a:r>
            <a:endParaRPr lang="en-US" sz="2800" dirty="0"/>
          </a:p>
          <a:p>
            <a:endParaRPr lang="en-US" sz="2800" dirty="0"/>
          </a:p>
          <a:p>
            <a:endParaRPr lang="pt-BR" sz="2800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="" xmlns:a16="http://schemas.microsoft.com/office/drawing/2014/main" id="{8DA650C3-5FCB-4484-BC7A-7269190B67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0090" y="5020170"/>
            <a:ext cx="12223227" cy="3675659"/>
          </a:xfrm>
        </p:spPr>
      </p:pic>
    </p:spTree>
    <p:extLst>
      <p:ext uri="{BB962C8B-B14F-4D97-AF65-F5344CB8AC3E}">
        <p14:creationId xmlns:p14="http://schemas.microsoft.com/office/powerpoint/2010/main" val="15585014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Setting </a:t>
            </a:r>
            <a:r>
              <a:rPr lang="pt-BR" dirty="0" smtClean="0"/>
              <a:t>the </a:t>
            </a:r>
            <a:r>
              <a:rPr lang="pt-BR" dirty="0"/>
              <a:t>game </a:t>
            </a:r>
            <a:r>
              <a:rPr lang="pt-BR" dirty="0" smtClean="0"/>
              <a:t>mode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5943600"/>
            <a:ext cx="9045575" cy="7662952"/>
          </a:xfrm>
        </p:spPr>
        <p:txBody>
          <a:bodyPr>
            <a:normAutofit/>
          </a:bodyPr>
          <a:lstStyle/>
          <a:p>
            <a:r>
              <a:rPr lang="pt-BR" sz="2800" dirty="0"/>
              <a:t>Open the </a:t>
            </a:r>
            <a:r>
              <a:rPr lang="pt-BR" sz="2800" b="1" dirty="0"/>
              <a:t>BP_Guide_GameMode</a:t>
            </a:r>
            <a:r>
              <a:rPr lang="pt-BR" sz="2800" dirty="0"/>
              <a:t> Blueprint and click the </a:t>
            </a:r>
            <a:r>
              <a:rPr lang="pt-BR" sz="2800" b="1" dirty="0"/>
              <a:t>Class Defaults</a:t>
            </a:r>
            <a:r>
              <a:rPr lang="pt-BR" sz="2800" dirty="0"/>
              <a:t> button. Set the </a:t>
            </a:r>
            <a:r>
              <a:rPr lang="pt-BR" sz="2800" b="1" dirty="0"/>
              <a:t>Default Pawn Class</a:t>
            </a:r>
            <a:r>
              <a:rPr lang="pt-BR" sz="2800" dirty="0"/>
              <a:t> property to “</a:t>
            </a:r>
            <a:r>
              <a:rPr lang="pt-BR" sz="2800" b="1" dirty="0"/>
              <a:t>ThirdPersonCharacter</a:t>
            </a:r>
            <a:r>
              <a:rPr lang="pt-BR" sz="2800" dirty="0"/>
              <a:t>” and the </a:t>
            </a:r>
            <a:r>
              <a:rPr lang="pt-BR" sz="2800" b="1" dirty="0"/>
              <a:t>HUD Class </a:t>
            </a:r>
            <a:r>
              <a:rPr lang="pt-BR" sz="2800" dirty="0"/>
              <a:t>property to “</a:t>
            </a:r>
            <a:r>
              <a:rPr lang="pt-BR" sz="2800" b="1" dirty="0"/>
              <a:t>BP_Guide_HUD</a:t>
            </a:r>
            <a:r>
              <a:rPr lang="pt-BR" sz="2800" dirty="0"/>
              <a:t>”</a:t>
            </a:r>
            <a:r>
              <a:rPr lang="pt-BR" sz="2800" b="1" dirty="0"/>
              <a:t>.</a:t>
            </a:r>
            <a:endParaRPr lang="en-US" sz="2800" dirty="0"/>
          </a:p>
          <a:p>
            <a:r>
              <a:rPr lang="en-US" sz="2800" dirty="0" smtClean="0"/>
              <a:t>In </a:t>
            </a:r>
            <a:r>
              <a:rPr lang="en-US" sz="2800" dirty="0"/>
              <a:t>the </a:t>
            </a:r>
            <a:r>
              <a:rPr lang="en-US" sz="2800" b="1" dirty="0"/>
              <a:t>Level Editor</a:t>
            </a:r>
            <a:r>
              <a:rPr lang="en-US" sz="2800" dirty="0"/>
              <a:t>, click the </a:t>
            </a:r>
            <a:r>
              <a:rPr lang="en-US" sz="2800" b="1" dirty="0"/>
              <a:t>Settings</a:t>
            </a:r>
            <a:r>
              <a:rPr lang="en-US" sz="2800" dirty="0"/>
              <a:t> button and choose “</a:t>
            </a:r>
            <a:r>
              <a:rPr lang="en-US" sz="2800" b="1" dirty="0"/>
              <a:t>World Settings</a:t>
            </a:r>
            <a:r>
              <a:rPr lang="en-US" sz="2800" dirty="0"/>
              <a:t>”. In the </a:t>
            </a:r>
            <a:r>
              <a:rPr lang="en-US" sz="2800" b="1" dirty="0"/>
              <a:t>World Settings</a:t>
            </a:r>
            <a:r>
              <a:rPr lang="en-US" sz="2800" dirty="0"/>
              <a:t> panel, set the </a:t>
            </a:r>
            <a:r>
              <a:rPr lang="en-US" sz="2800" b="1" dirty="0" err="1"/>
              <a:t>GameMode</a:t>
            </a:r>
            <a:r>
              <a:rPr lang="en-US" sz="2800" b="1" dirty="0"/>
              <a:t> Override</a:t>
            </a:r>
            <a:r>
              <a:rPr lang="en-US" sz="2800" dirty="0"/>
              <a:t> property to “</a:t>
            </a:r>
            <a:r>
              <a:rPr lang="en-US" sz="2800" b="1" dirty="0" err="1"/>
              <a:t>BP_Guide_GameMode</a:t>
            </a:r>
            <a:r>
              <a:rPr lang="en-US" sz="2800" dirty="0"/>
              <a:t>”.</a:t>
            </a:r>
          </a:p>
          <a:p>
            <a:r>
              <a:rPr lang="en-US" sz="2800" dirty="0" smtClean="0"/>
              <a:t>The </a:t>
            </a:r>
            <a:r>
              <a:rPr lang="en-US" sz="2800" dirty="0"/>
              <a:t>game is now ready to play</a:t>
            </a:r>
            <a:r>
              <a:rPr lang="en-US" sz="2800" dirty="0" smtClean="0"/>
              <a:t>.  </a:t>
            </a:r>
            <a:endParaRPr lang="en-US" sz="2800" dirty="0"/>
          </a:p>
          <a:p>
            <a:endParaRPr lang="en-US" sz="2800" dirty="0"/>
          </a:p>
          <a:p>
            <a:endParaRPr lang="pt-BR" sz="2800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="" xmlns:a16="http://schemas.microsoft.com/office/drawing/2014/main" id="{ABFDAC4A-3393-48E5-92A4-0E476FDDF4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1358" y="2765478"/>
            <a:ext cx="10483054" cy="8185043"/>
          </a:xfrm>
        </p:spPr>
      </p:pic>
    </p:spTree>
    <p:extLst>
      <p:ext uri="{BB962C8B-B14F-4D97-AF65-F5344CB8AC3E}">
        <p14:creationId xmlns:p14="http://schemas.microsoft.com/office/powerpoint/2010/main" val="30117715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="" xmlns:a16="http://schemas.microsoft.com/office/drawing/2014/main" id="{F84F8CCA-5999-4750-9F15-0FEFA6D6FE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Playing the game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DFC8BE43-AA89-40B0-8568-E097A2F967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69459" y="4846320"/>
            <a:ext cx="7008270" cy="8996082"/>
          </a:xfrm>
        </p:spPr>
        <p:txBody>
          <a:bodyPr>
            <a:normAutofit/>
          </a:bodyPr>
          <a:lstStyle/>
          <a:p>
            <a:r>
              <a:rPr lang="pt-BR" sz="2800" dirty="0"/>
              <a:t>I</a:t>
            </a:r>
            <a:r>
              <a:rPr lang="en-US" sz="2800" dirty="0"/>
              <a:t>f everything is correct, when playing the game, the player will control a character and must get the statues.</a:t>
            </a:r>
          </a:p>
          <a:p>
            <a:r>
              <a:rPr lang="en-US" sz="2800" dirty="0" smtClean="0"/>
              <a:t>There </a:t>
            </a:r>
            <a:r>
              <a:rPr lang="en-US" sz="2800" dirty="0"/>
              <a:t>are three statues in the scenario that change position periodically.</a:t>
            </a:r>
          </a:p>
          <a:p>
            <a:r>
              <a:rPr lang="pt-BR" sz="2800" dirty="0" smtClean="0"/>
              <a:t>W</a:t>
            </a:r>
            <a:r>
              <a:rPr lang="en-US" sz="2800" dirty="0"/>
              <a:t>hen the player overlaps a statue, they will receive a score and the statue will reappear in another location.</a:t>
            </a:r>
          </a:p>
          <a:p>
            <a:r>
              <a:rPr lang="en-US" sz="2800" dirty="0" smtClean="0"/>
              <a:t>There </a:t>
            </a:r>
            <a:r>
              <a:rPr lang="en-US" sz="2800" dirty="0"/>
              <a:t>is a countdown, and the game is over when there is no time remaining.</a:t>
            </a:r>
          </a:p>
          <a:p>
            <a:r>
              <a:rPr lang="en-US" sz="2800" dirty="0" smtClean="0"/>
              <a:t>For </a:t>
            </a:r>
            <a:r>
              <a:rPr lang="en-US" sz="2800" dirty="0"/>
              <a:t>every five statues collected, the Player Level increases and 15 seconds are added to the time</a:t>
            </a:r>
            <a:r>
              <a:rPr lang="en-US" sz="2800" dirty="0" smtClean="0"/>
              <a:t>.</a:t>
            </a:r>
            <a:endParaRPr lang="en-US" sz="2800" dirty="0"/>
          </a:p>
          <a:p>
            <a:r>
              <a:rPr lang="en-US" sz="2800" dirty="0"/>
              <a:t>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7F884D14-0742-4836-B76D-C81F5F503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4556" y="1829233"/>
            <a:ext cx="13859444" cy="875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445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="" xmlns:a16="http://schemas.microsoft.com/office/drawing/2014/main" id="{F84F8CCA-5999-4750-9F15-0FEFA6D6FE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 smtClean="0"/>
              <a:t>summary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DFC8BE43-AA89-40B0-8568-E097A2F967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69459" y="4846320"/>
            <a:ext cx="7008270" cy="8996082"/>
          </a:xfrm>
        </p:spPr>
        <p:txBody>
          <a:bodyPr>
            <a:normAutofit/>
          </a:bodyPr>
          <a:lstStyle/>
          <a:p>
            <a:r>
              <a:rPr lang="en-US" sz="2800" dirty="0"/>
              <a:t>A simple game was implemented in this lecture to show how Blueprint classes interact with each other in a game.</a:t>
            </a:r>
          </a:p>
          <a:p>
            <a:r>
              <a:rPr lang="en-US" sz="2800" dirty="0" smtClean="0"/>
              <a:t>This </a:t>
            </a:r>
            <a:r>
              <a:rPr lang="en-US" sz="2800" dirty="0"/>
              <a:t>game uses macros, custom events, functions, and </a:t>
            </a:r>
            <a:r>
              <a:rPr lang="en-US" sz="2800" dirty="0" smtClean="0"/>
              <a:t>Timers</a:t>
            </a:r>
            <a:r>
              <a:rPr lang="en-US" sz="2800" dirty="0"/>
              <a:t>. The HUD class was used to draw some information on screen.</a:t>
            </a:r>
          </a:p>
          <a:p>
            <a:r>
              <a:rPr lang="en-US" sz="2800" dirty="0" smtClean="0"/>
              <a:t>Also</a:t>
            </a:r>
            <a:r>
              <a:rPr lang="en-US" sz="2800" dirty="0"/>
              <a:t>, the Game Mode was used to define the game rules and uses logic to enforce those rules</a:t>
            </a:r>
            <a:r>
              <a:rPr lang="en-US" sz="2800" dirty="0" smtClean="0"/>
              <a:t>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342191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E2DEA006-1D8D-4EE3-9620-388428877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Game classes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="" xmlns:a16="http://schemas.microsoft.com/office/drawing/2014/main" id="{02FB7BBD-EB8C-4235-9033-3962C35D64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2329" y="3193106"/>
            <a:ext cx="10957554" cy="7329788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B196440E-A96F-4E32-A3ED-D9438AFB06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 game created in this lecture is based on the Third Person template. </a:t>
            </a:r>
            <a:r>
              <a:rPr lang="en-US" sz="2800" dirty="0" smtClean="0"/>
              <a:t>The game uses four main </a:t>
            </a:r>
            <a:r>
              <a:rPr lang="en-US" sz="2800" dirty="0"/>
              <a:t>Blueprint </a:t>
            </a:r>
            <a:r>
              <a:rPr lang="en-US" sz="2800" dirty="0" smtClean="0"/>
              <a:t>classes:</a:t>
            </a:r>
            <a:endParaRPr lang="en-US" sz="2800" dirty="0"/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pt-BR" sz="2800" b="1" dirty="0"/>
              <a:t>ThirdPersonCharacter</a:t>
            </a:r>
            <a:r>
              <a:rPr lang="pt-BR" sz="2800" dirty="0"/>
              <a:t>: </a:t>
            </a:r>
            <a:r>
              <a:rPr lang="en-US" sz="2800" dirty="0"/>
              <a:t>A Pawn subclass that represents the player and is part of the Third Person template. This class is assigned to the </a:t>
            </a:r>
            <a:r>
              <a:rPr lang="en-US" sz="2800" b="1" dirty="0"/>
              <a:t>Default Pawn Class</a:t>
            </a:r>
            <a:r>
              <a:rPr lang="en-US" sz="2800" dirty="0"/>
              <a:t> parameter of the Game Mode</a:t>
            </a:r>
            <a:r>
              <a:rPr lang="en-US" sz="2800" dirty="0" smtClean="0"/>
              <a:t>.</a:t>
            </a:r>
            <a:endParaRPr lang="en-US" sz="2800" dirty="0"/>
          </a:p>
          <a:p>
            <a:pPr marL="457200" indent="-4572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b="1" dirty="0" err="1"/>
              <a:t>BP_Statue</a:t>
            </a:r>
            <a:r>
              <a:rPr lang="en-US" sz="2800" dirty="0"/>
              <a:t>: An Actor class that represents the statue. It checks for collision with the player and has the logic to change its position periodically</a:t>
            </a:r>
            <a:r>
              <a:rPr lang="en-US" sz="2800" dirty="0" smtClean="0"/>
              <a:t>.</a:t>
            </a:r>
            <a:endParaRPr lang="en-US" sz="2800" dirty="0"/>
          </a:p>
          <a:p>
            <a:pPr marL="457200" indent="-4572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b="1" dirty="0" err="1"/>
              <a:t>BP_Guide_GameMode</a:t>
            </a:r>
            <a:r>
              <a:rPr lang="en-US" sz="2800" dirty="0"/>
              <a:t>: Controls the state of the game and stores some variables, such </a:t>
            </a:r>
            <a:r>
              <a:rPr lang="en-US" sz="2800" dirty="0" smtClean="0"/>
              <a:t>as those for </a:t>
            </a:r>
            <a:r>
              <a:rPr lang="en-US" sz="2800" dirty="0"/>
              <a:t>time, score, and Level. It also defines the base classes, such as </a:t>
            </a:r>
            <a:r>
              <a:rPr lang="en-US" sz="2800" dirty="0" err="1"/>
              <a:t>ThirdPersonCharacter</a:t>
            </a:r>
            <a:r>
              <a:rPr lang="en-US" sz="2800" dirty="0" smtClean="0"/>
              <a:t>.</a:t>
            </a:r>
            <a:endParaRPr lang="en-US" sz="2800" dirty="0"/>
          </a:p>
          <a:p>
            <a:pPr marL="457200" indent="-4572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800" b="1" dirty="0"/>
              <a:t>B</a:t>
            </a:r>
            <a:r>
              <a:rPr lang="en-US" sz="2800" b="1" dirty="0" err="1"/>
              <a:t>P_Guide_HUD</a:t>
            </a:r>
            <a:r>
              <a:rPr lang="en-US" sz="2800" dirty="0"/>
              <a:t>: Responsible for drawing the time, score, and Player Level values on the screen</a:t>
            </a:r>
            <a:r>
              <a:rPr lang="en-US" sz="2800" dirty="0" smtClean="0"/>
              <a:t>.</a:t>
            </a:r>
            <a:endParaRPr lang="pt-BR" sz="2800" dirty="0"/>
          </a:p>
          <a:p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74542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8A66BBEC-B179-46F3-BE9D-6F9A2B826B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pt-BR" dirty="0"/>
              <a:t>Game </a:t>
            </a:r>
            <a:r>
              <a:rPr lang="pt-BR" dirty="0" smtClean="0"/>
              <a:t>rules</a:t>
            </a:r>
            <a:endParaRPr lang="en-US" dirty="0"/>
          </a:p>
        </p:txBody>
      </p:sp>
      <p:sp>
        <p:nvSpPr>
          <p:cNvPr id="6" name="Espaço Reservado para Texto 3">
            <a:extLst>
              <a:ext uri="{FF2B5EF4-FFF2-40B4-BE49-F238E27FC236}">
                <a16:creationId xmlns="" xmlns:a16="http://schemas.microsoft.com/office/drawing/2014/main" id="{95A13CE2-DDC5-4BE6-84CF-0DEC772FF3AE}"/>
              </a:ext>
            </a:extLst>
          </p:cNvPr>
          <p:cNvSpPr txBox="1">
            <a:spLocks/>
          </p:cNvSpPr>
          <p:nvPr/>
        </p:nvSpPr>
        <p:spPr>
          <a:xfrm>
            <a:off x="9779095" y="4183930"/>
            <a:ext cx="14308814" cy="7662952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>
            <a:lvl1pPr marL="0" indent="0" algn="r" defTabSz="1828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8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0" cap="none" dirty="0" smtClean="0"/>
              <a:t>The player </a:t>
            </a:r>
            <a:r>
              <a:rPr lang="en-US" sz="2800" b="0" cap="none" dirty="0"/>
              <a:t>must collect the small statues that appear </a:t>
            </a:r>
            <a:r>
              <a:rPr lang="en-US" sz="2800" b="0" cap="none" dirty="0" smtClean="0"/>
              <a:t>on screen before </a:t>
            </a:r>
            <a:r>
              <a:rPr lang="en-US" sz="2800" b="0" cap="none" dirty="0"/>
              <a:t>time runs </a:t>
            </a:r>
            <a:r>
              <a:rPr lang="en-US" sz="2800" b="0" cap="none" dirty="0" smtClean="0"/>
              <a:t>out.</a:t>
            </a:r>
            <a:endParaRPr lang="en-US" sz="2800" b="0" cap="none" dirty="0"/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0" cap="none" dirty="0"/>
              <a:t>The initial time is set at 30 </a:t>
            </a:r>
            <a:r>
              <a:rPr lang="en-US" sz="2800" b="0" cap="none" dirty="0" smtClean="0"/>
              <a:t>seconds</a:t>
            </a:r>
            <a:r>
              <a:rPr lang="en-US" sz="2800" b="0" cap="none" dirty="0"/>
              <a:t>.</a:t>
            </a:r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0" cap="none" dirty="0"/>
              <a:t>The game is over when </a:t>
            </a:r>
            <a:r>
              <a:rPr lang="en-US" sz="2800" b="0" cap="none" dirty="0" smtClean="0"/>
              <a:t>there is no time remaining.</a:t>
            </a:r>
            <a:endParaRPr lang="en-US" sz="2800" b="0" cap="none" dirty="0"/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0" cap="none" dirty="0"/>
              <a:t>For every five statues collected, the Player Level increases and 15 seconds are added to the time</a:t>
            </a:r>
            <a:r>
              <a:rPr lang="en-US" sz="2800" b="0" cap="none" dirty="0" smtClean="0"/>
              <a:t>.</a:t>
            </a:r>
            <a:endParaRPr lang="en-US" sz="2800" b="0" cap="none" dirty="0"/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0" cap="none" dirty="0"/>
              <a:t>The player starts at Player Level 1, and the maximum Level a player can reach is Player Level 5</a:t>
            </a:r>
            <a:r>
              <a:rPr lang="en-US" sz="2800" b="0" cap="none" dirty="0" smtClean="0"/>
              <a:t>.</a:t>
            </a:r>
            <a:endParaRPr lang="en-US" sz="2800" b="0" cap="none" dirty="0"/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0" cap="none" dirty="0"/>
              <a:t>There are three statues in the scenario that change position periodically</a:t>
            </a:r>
            <a:r>
              <a:rPr lang="en-US" sz="2800" b="0" cap="none" dirty="0" smtClean="0"/>
              <a:t>.</a:t>
            </a:r>
            <a:endParaRPr lang="en-US" sz="2800" b="0" cap="none" dirty="0"/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0" cap="none" dirty="0"/>
              <a:t>When a statue appears in a position, it will stay there for a period of time that depends on the current Player Level. The number of seconds it takes a statue to change position is the result of the expression “6 – </a:t>
            </a:r>
            <a:r>
              <a:rPr lang="en-US" sz="2800" b="0" cap="none" dirty="0" smtClean="0"/>
              <a:t>Level”.</a:t>
            </a:r>
            <a:endParaRPr lang="en-US" sz="2800" b="0" cap="none" dirty="0"/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0" cap="none" dirty="0"/>
              <a:t>When the player gets a statue, another one is spawned</a:t>
            </a:r>
            <a:r>
              <a:rPr lang="en-US" sz="2800" b="0" cap="none" dirty="0" smtClean="0"/>
              <a:t>.</a:t>
            </a:r>
            <a:endParaRPr lang="en-US" sz="2800" b="0" cap="none" dirty="0"/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0" cap="none" dirty="0"/>
              <a:t>The score for a statue collected is determined by the expression “10 x </a:t>
            </a:r>
            <a:r>
              <a:rPr lang="en-US" sz="2800" b="0" cap="none" dirty="0" smtClean="0"/>
              <a:t>Level</a:t>
            </a:r>
            <a:r>
              <a:rPr lang="en-US" sz="2800" b="0" cap="none" dirty="0"/>
              <a:t>”</a:t>
            </a:r>
            <a:r>
              <a:rPr lang="en-US" sz="2800" b="0" cap="none" dirty="0" smtClean="0"/>
              <a:t>.</a:t>
            </a:r>
            <a:endParaRPr lang="en-US" sz="2800" b="0" cap="none" dirty="0"/>
          </a:p>
          <a:p>
            <a:pPr marL="457200" indent="-45720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800" b="0" cap="none" dirty="0"/>
              <a:t>The time, score, and Player Level values will be drawn on the screen</a:t>
            </a:r>
            <a:r>
              <a:rPr lang="en-US" sz="2800" b="0" cap="none" dirty="0" smtClean="0"/>
              <a:t>. </a:t>
            </a:r>
            <a:endParaRPr lang="pt-BR" sz="2800" b="0" cap="none" dirty="0"/>
          </a:p>
        </p:txBody>
      </p:sp>
    </p:spTree>
    <p:extLst>
      <p:ext uri="{BB962C8B-B14F-4D97-AF65-F5344CB8AC3E}">
        <p14:creationId xmlns:p14="http://schemas.microsoft.com/office/powerpoint/2010/main" val="801997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the project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5943600"/>
            <a:ext cx="9045575" cy="7662952"/>
          </a:xfrm>
        </p:spPr>
        <p:txBody>
          <a:bodyPr>
            <a:normAutofit/>
          </a:bodyPr>
          <a:lstStyle/>
          <a:p>
            <a:r>
              <a:rPr lang="en-US" sz="2800" dirty="0"/>
              <a:t>Create a new project using the </a:t>
            </a:r>
            <a:r>
              <a:rPr lang="en-US" sz="2800" b="1" dirty="0"/>
              <a:t>Third Person</a:t>
            </a:r>
            <a:r>
              <a:rPr lang="en-US" sz="2800" dirty="0"/>
              <a:t> template</a:t>
            </a:r>
            <a:r>
              <a:rPr lang="en-US" sz="2800" b="1" dirty="0"/>
              <a:t> </a:t>
            </a:r>
            <a:r>
              <a:rPr lang="en-US" sz="2800" dirty="0"/>
              <a:t>with </a:t>
            </a:r>
            <a:r>
              <a:rPr lang="en-US" sz="2800" b="1" dirty="0"/>
              <a:t>starter content</a:t>
            </a:r>
            <a:r>
              <a:rPr lang="en-US" sz="2800" dirty="0"/>
              <a:t>.</a:t>
            </a:r>
          </a:p>
          <a:p>
            <a:r>
              <a:rPr lang="en-US" sz="2800" dirty="0" smtClean="0"/>
              <a:t>Remove </a:t>
            </a:r>
            <a:r>
              <a:rPr lang="en-US" sz="2800" dirty="0"/>
              <a:t>the </a:t>
            </a:r>
            <a:r>
              <a:rPr lang="en-US" sz="2800" dirty="0" smtClean="0"/>
              <a:t>Static Mesh and Text Render Actors </a:t>
            </a:r>
            <a:r>
              <a:rPr lang="en-US" sz="2800" dirty="0"/>
              <a:t>that are in the middle of the scene, leaving only the floor and side walls, as seen in the bottom image on the right.</a:t>
            </a:r>
          </a:p>
          <a:p>
            <a:r>
              <a:rPr lang="en-US" sz="2800" dirty="0" smtClean="0"/>
              <a:t>In </a:t>
            </a:r>
            <a:r>
              <a:rPr lang="en-US" sz="2800" dirty="0"/>
              <a:t>the </a:t>
            </a:r>
            <a:r>
              <a:rPr lang="en-US" sz="2800" b="1" dirty="0"/>
              <a:t>Content Browser</a:t>
            </a:r>
            <a:r>
              <a:rPr lang="en-US" sz="2800" dirty="0"/>
              <a:t>, create a new folder named “</a:t>
            </a:r>
            <a:r>
              <a:rPr lang="en-US" sz="2800" b="1" dirty="0" err="1"/>
              <a:t>BP_Guide</a:t>
            </a:r>
            <a:r>
              <a:rPr lang="en-US" sz="2800" dirty="0"/>
              <a:t>” that will store all new Blueprints</a:t>
            </a:r>
            <a:r>
              <a:rPr lang="en-US" sz="2800" dirty="0" smtClean="0"/>
              <a:t>. </a:t>
            </a:r>
            <a:endParaRPr lang="en-US" sz="2800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="" xmlns:a16="http://schemas.microsoft.com/office/drawing/2014/main" id="{0E21121C-9A47-4D9B-95B3-8421FEED5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1046" y="197998"/>
            <a:ext cx="8902830" cy="6660002"/>
          </a:xfrm>
        </p:spPr>
      </p:pic>
      <p:pic>
        <p:nvPicPr>
          <p:cNvPr id="10" name="Imagem 9">
            <a:extLst>
              <a:ext uri="{FF2B5EF4-FFF2-40B4-BE49-F238E27FC236}">
                <a16:creationId xmlns="" xmlns:a16="http://schemas.microsoft.com/office/drawing/2014/main" id="{CB82ECBB-D974-4CAF-832A-519227F01B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4533" y="7284724"/>
            <a:ext cx="9535856" cy="578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314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BP_Guide_gamemode</a:t>
            </a:r>
            <a:endParaRPr lang="en-US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6053049"/>
            <a:ext cx="9292676" cy="7662952"/>
          </a:xfrm>
        </p:spPr>
        <p:txBody>
          <a:bodyPr>
            <a:normAutofit/>
          </a:bodyPr>
          <a:lstStyle/>
          <a:p>
            <a:r>
              <a:rPr lang="en-US" sz="2800" dirty="0"/>
              <a:t>Create a new Blueprint class</a:t>
            </a:r>
            <a:r>
              <a:rPr lang="en-US" sz="2800" b="1" dirty="0"/>
              <a:t> </a:t>
            </a:r>
            <a:r>
              <a:rPr lang="en-US" sz="2800" dirty="0"/>
              <a:t>and choose “</a:t>
            </a:r>
            <a:r>
              <a:rPr lang="en-US" sz="2800" b="1" dirty="0"/>
              <a:t>Game Mode Base</a:t>
            </a:r>
            <a:r>
              <a:rPr lang="en-US" sz="2800" dirty="0"/>
              <a:t>” as the parent class. Rename it “</a:t>
            </a:r>
            <a:r>
              <a:rPr lang="en-US" sz="2800" b="1" dirty="0" err="1"/>
              <a:t>BP_Guide_GameMode</a:t>
            </a:r>
            <a:r>
              <a:rPr lang="en-US" sz="2800" dirty="0"/>
              <a:t>”.</a:t>
            </a:r>
          </a:p>
          <a:p>
            <a:r>
              <a:rPr lang="en-US" sz="2800" dirty="0" smtClean="0"/>
              <a:t>Create </a:t>
            </a:r>
            <a:r>
              <a:rPr lang="en-US" sz="2800" dirty="0"/>
              <a:t>the following </a:t>
            </a:r>
            <a:r>
              <a:rPr lang="en-US" sz="2800" b="1" dirty="0"/>
              <a:t>Integer </a:t>
            </a:r>
            <a:r>
              <a:rPr lang="en-US" sz="2800" dirty="0"/>
              <a:t>variables</a:t>
            </a:r>
            <a:r>
              <a:rPr lang="en-US" sz="2800" dirty="0" smtClean="0"/>
              <a:t>: </a:t>
            </a:r>
            <a:endParaRPr lang="en-US" sz="2800" dirty="0"/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b="1" dirty="0" smtClean="0"/>
              <a:t>Level</a:t>
            </a:r>
            <a:r>
              <a:rPr lang="en-US" sz="2800" dirty="0" smtClean="0"/>
              <a:t>: </a:t>
            </a:r>
            <a:r>
              <a:rPr lang="en-US" sz="2800" dirty="0"/>
              <a:t>Stores the current Player Level in the </a:t>
            </a:r>
            <a:r>
              <a:rPr lang="en-US" sz="2800" dirty="0" smtClean="0"/>
              <a:t>game.</a:t>
            </a:r>
            <a:endParaRPr lang="en-US" sz="2800" dirty="0"/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b="1" dirty="0" smtClean="0"/>
              <a:t>Score</a:t>
            </a:r>
            <a:r>
              <a:rPr lang="en-US" sz="2800" dirty="0" smtClean="0"/>
              <a:t>: </a:t>
            </a:r>
            <a:r>
              <a:rPr lang="en-US" sz="2800" dirty="0"/>
              <a:t>Stores the player’s </a:t>
            </a:r>
            <a:r>
              <a:rPr lang="en-US" sz="2800" dirty="0" smtClean="0"/>
              <a:t>score</a:t>
            </a:r>
            <a:r>
              <a:rPr lang="en-US" sz="2800" dirty="0"/>
              <a:t>.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b="1" dirty="0" err="1" smtClean="0"/>
              <a:t>StatueCount</a:t>
            </a:r>
            <a:r>
              <a:rPr lang="en-US" sz="2800" dirty="0" smtClean="0"/>
              <a:t>: </a:t>
            </a:r>
            <a:r>
              <a:rPr lang="en-US" sz="2800" dirty="0"/>
              <a:t>Keeps track of the number of statues collected</a:t>
            </a:r>
            <a:r>
              <a:rPr lang="en-US" sz="2800" dirty="0" smtClean="0"/>
              <a:t>.</a:t>
            </a:r>
            <a:endParaRPr lang="en-US" sz="2800" dirty="0"/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b="1" dirty="0" smtClean="0"/>
              <a:t>Time</a:t>
            </a:r>
            <a:r>
              <a:rPr lang="en-US" sz="2800" dirty="0" smtClean="0"/>
              <a:t>: </a:t>
            </a:r>
            <a:r>
              <a:rPr lang="en-US" sz="2800" dirty="0"/>
              <a:t>Stores the time remaining until the end of the </a:t>
            </a:r>
            <a:r>
              <a:rPr lang="en-US" sz="2800" dirty="0" smtClean="0"/>
              <a:t>game.</a:t>
            </a:r>
          </a:p>
          <a:p>
            <a:r>
              <a:rPr lang="en-US" sz="2800" dirty="0"/>
              <a:t>Create the following </a:t>
            </a:r>
            <a:r>
              <a:rPr lang="en-US" sz="2800" b="1" dirty="0"/>
              <a:t>Boolean</a:t>
            </a:r>
            <a:r>
              <a:rPr lang="en-US" sz="2800" dirty="0"/>
              <a:t> </a:t>
            </a:r>
            <a:r>
              <a:rPr lang="en-US" sz="2800" dirty="0" smtClean="0"/>
              <a:t>variable:</a:t>
            </a:r>
            <a:endParaRPr lang="en-US" sz="2800" dirty="0"/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b="1" dirty="0" err="1" smtClean="0"/>
              <a:t>GameOver</a:t>
            </a:r>
            <a:r>
              <a:rPr lang="en-US" sz="2800" dirty="0" smtClean="0"/>
              <a:t>: </a:t>
            </a:r>
            <a:r>
              <a:rPr lang="en-US" sz="2800" dirty="0"/>
              <a:t>Indicates if the game has ended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="" xmlns:a16="http://schemas.microsoft.com/office/drawing/2014/main" id="{F4FD3835-634D-45D6-8D5C-31210EFA1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4165" y="4762396"/>
            <a:ext cx="7596567" cy="4191208"/>
          </a:xfrm>
        </p:spPr>
      </p:pic>
    </p:spTree>
    <p:extLst>
      <p:ext uri="{BB962C8B-B14F-4D97-AF65-F5344CB8AC3E}">
        <p14:creationId xmlns:p14="http://schemas.microsoft.com/office/powerpoint/2010/main" val="1106470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BP_Guide_gamemode: </a:t>
            </a:r>
            <a:r>
              <a:rPr lang="pt-BR" dirty="0" smtClean="0"/>
              <a:t>Start Game </a:t>
            </a:r>
            <a:r>
              <a:rPr lang="pt-BR" dirty="0"/>
              <a:t>Macro</a:t>
            </a:r>
            <a:endParaRPr lang="en-US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6053049"/>
            <a:ext cx="9045575" cy="7662952"/>
          </a:xfrm>
        </p:spPr>
        <p:txBody>
          <a:bodyPr>
            <a:normAutofit/>
          </a:bodyPr>
          <a:lstStyle/>
          <a:p>
            <a:r>
              <a:rPr lang="en-US" sz="2800" dirty="0"/>
              <a:t>In the </a:t>
            </a:r>
            <a:r>
              <a:rPr lang="en-US" sz="2800" b="1" dirty="0"/>
              <a:t>My Blueprint</a:t>
            </a:r>
            <a:r>
              <a:rPr lang="en-US" sz="2800" dirty="0"/>
              <a:t> panel, create a macro named “</a:t>
            </a:r>
            <a:r>
              <a:rPr lang="en-US" sz="2800" b="1" dirty="0" err="1"/>
              <a:t>StartGame</a:t>
            </a:r>
            <a:r>
              <a:rPr lang="en-US" sz="2800" dirty="0"/>
              <a:t>”.</a:t>
            </a:r>
          </a:p>
          <a:p>
            <a:r>
              <a:rPr lang="en-US" sz="2800" dirty="0" smtClean="0"/>
              <a:t>This </a:t>
            </a:r>
            <a:r>
              <a:rPr lang="en-US" sz="2800" dirty="0"/>
              <a:t>macro is responsible for initializing the variables that control the state of the game.</a:t>
            </a:r>
          </a:p>
          <a:p>
            <a:r>
              <a:rPr lang="en-US" sz="2800" dirty="0" smtClean="0"/>
              <a:t>In </a:t>
            </a:r>
            <a:r>
              <a:rPr lang="en-US" sz="2800" dirty="0"/>
              <a:t>the </a:t>
            </a:r>
            <a:r>
              <a:rPr lang="en-US" sz="2800" b="1" dirty="0"/>
              <a:t>Details</a:t>
            </a:r>
            <a:r>
              <a:rPr lang="en-US" sz="2800" dirty="0"/>
              <a:t> panel </a:t>
            </a:r>
            <a:r>
              <a:rPr lang="en-US" sz="2800" dirty="0" smtClean="0"/>
              <a:t>for </a:t>
            </a:r>
            <a:r>
              <a:rPr lang="en-US" sz="2800" dirty="0"/>
              <a:t>the </a:t>
            </a:r>
            <a:r>
              <a:rPr lang="en-US" sz="2800" b="1" dirty="0" err="1"/>
              <a:t>StartGame</a:t>
            </a:r>
            <a:r>
              <a:rPr lang="en-US" sz="2800" dirty="0"/>
              <a:t> macro, create an input parameter </a:t>
            </a:r>
            <a:r>
              <a:rPr lang="en-US" sz="2800" dirty="0" smtClean="0"/>
              <a:t>named “</a:t>
            </a:r>
            <a:r>
              <a:rPr lang="en-US" sz="2800" b="1" dirty="0"/>
              <a:t>In</a:t>
            </a:r>
            <a:r>
              <a:rPr lang="en-US" sz="2800" dirty="0"/>
              <a:t>” and set the type to “</a:t>
            </a:r>
            <a:r>
              <a:rPr lang="en-US" sz="2800" b="1" dirty="0"/>
              <a:t>Exec</a:t>
            </a:r>
            <a:r>
              <a:rPr lang="en-US" sz="2800" dirty="0"/>
              <a:t>”. Create an output parameter named “</a:t>
            </a:r>
            <a:r>
              <a:rPr lang="en-US" sz="2800" b="1" dirty="0"/>
              <a:t>Out</a:t>
            </a:r>
            <a:r>
              <a:rPr lang="en-US" sz="2800" dirty="0"/>
              <a:t>” and set the type to “</a:t>
            </a:r>
            <a:r>
              <a:rPr lang="en-US" sz="2800" b="1" dirty="0"/>
              <a:t>Exec</a:t>
            </a:r>
            <a:r>
              <a:rPr lang="en-US" sz="2800" dirty="0"/>
              <a:t>”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="" xmlns:a16="http://schemas.microsoft.com/office/drawing/2014/main" id="{62A72DE6-DFEF-484C-8A34-C703CE863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9655" y="883787"/>
            <a:ext cx="7150814" cy="5169262"/>
          </a:xfrm>
        </p:spPr>
      </p:pic>
      <p:pic>
        <p:nvPicPr>
          <p:cNvPr id="10" name="Imagem 9">
            <a:extLst>
              <a:ext uri="{FF2B5EF4-FFF2-40B4-BE49-F238E27FC236}">
                <a16:creationId xmlns="" xmlns:a16="http://schemas.microsoft.com/office/drawing/2014/main" id="{B9609D9B-892C-420D-87E3-2D00190AA8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9655" y="7662952"/>
            <a:ext cx="7172633" cy="487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57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="" xmlns:a16="http://schemas.microsoft.com/office/drawing/2014/main" id="{FC2B187D-7BEF-45A6-AD10-83BDC1EC39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06624" y="2178424"/>
            <a:ext cx="7550330" cy="2070682"/>
          </a:xfrm>
        </p:spPr>
        <p:txBody>
          <a:bodyPr>
            <a:normAutofit/>
          </a:bodyPr>
          <a:lstStyle/>
          <a:p>
            <a:r>
              <a:rPr lang="pt-BR" sz="4800" dirty="0"/>
              <a:t>BP_Guide_gamemode: </a:t>
            </a:r>
            <a:r>
              <a:rPr lang="pt-BR" sz="4800" dirty="0" smtClean="0"/>
              <a:t>Start Game </a:t>
            </a:r>
            <a:r>
              <a:rPr lang="pt-BR" sz="4800" dirty="0"/>
              <a:t>Macro</a:t>
            </a:r>
            <a:endParaRPr lang="en-US" sz="480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06F77DF5-4818-4124-BD53-57DD49416B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12211" y="4846320"/>
            <a:ext cx="7067275" cy="8996082"/>
          </a:xfrm>
        </p:spPr>
        <p:txBody>
          <a:bodyPr>
            <a:normAutofit/>
          </a:bodyPr>
          <a:lstStyle/>
          <a:p>
            <a:r>
              <a:rPr lang="en-US" sz="2800" dirty="0"/>
              <a:t>The </a:t>
            </a:r>
            <a:r>
              <a:rPr lang="en-US" sz="2800" b="1" dirty="0" err="1"/>
              <a:t>StartGame</a:t>
            </a:r>
            <a:r>
              <a:rPr lang="en-US" sz="2800" b="1" dirty="0"/>
              <a:t> </a:t>
            </a:r>
            <a:r>
              <a:rPr lang="en-US" sz="2800" dirty="0"/>
              <a:t>macro</a:t>
            </a:r>
            <a:r>
              <a:rPr lang="en-US" sz="2800" b="1" dirty="0"/>
              <a:t> </a:t>
            </a:r>
            <a:r>
              <a:rPr lang="en-US" sz="2800" dirty="0"/>
              <a:t>will set the initial values of the variables.</a:t>
            </a:r>
          </a:p>
          <a:p>
            <a:r>
              <a:rPr lang="en-US" sz="2800" dirty="0" smtClean="0"/>
              <a:t>The </a:t>
            </a:r>
            <a:r>
              <a:rPr lang="en-US" sz="2800" b="1" dirty="0"/>
              <a:t>Set Timer</a:t>
            </a:r>
            <a:r>
              <a:rPr lang="en-US" sz="2800" dirty="0"/>
              <a:t> function creates a Timer object that will call a custom event named “</a:t>
            </a:r>
            <a:r>
              <a:rPr lang="en-US" sz="2800" b="1" dirty="0"/>
              <a:t>Clock</a:t>
            </a:r>
            <a:r>
              <a:rPr lang="en-US" sz="2800" dirty="0"/>
              <a:t>” every 1.0 seconds</a:t>
            </a:r>
            <a:r>
              <a:rPr lang="en-US" sz="2800" dirty="0" smtClean="0"/>
              <a:t>.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B4DD8A46-EB42-41D8-BA47-F82EE15F3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650" y="4137477"/>
            <a:ext cx="13849350" cy="544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588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B7AC15B-9D1F-484B-AE94-B54DE08E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pt-BR" dirty="0" err="1"/>
              <a:t>BP_Guide_gamemode</a:t>
            </a:r>
            <a:r>
              <a:rPr lang="pt-BR" dirty="0"/>
              <a:t>: </a:t>
            </a:r>
            <a:r>
              <a:rPr lang="en-US" dirty="0"/>
              <a:t>using the Macro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63EBD96F-2C4B-4FF9-9BEB-041A4156D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0124" y="6053049"/>
            <a:ext cx="9045575" cy="7662952"/>
          </a:xfrm>
        </p:spPr>
        <p:txBody>
          <a:bodyPr>
            <a:normAutofit/>
          </a:bodyPr>
          <a:lstStyle/>
          <a:p>
            <a:r>
              <a:rPr lang="en-US" sz="2800" dirty="0"/>
              <a:t>The </a:t>
            </a:r>
            <a:r>
              <a:rPr lang="en-US" sz="2800" b="1" dirty="0" err="1"/>
              <a:t>StartGame</a:t>
            </a:r>
            <a:r>
              <a:rPr lang="en-US" sz="2800" dirty="0"/>
              <a:t> macro is called from the </a:t>
            </a:r>
            <a:r>
              <a:rPr lang="en-US" sz="2800" b="1" dirty="0" err="1"/>
              <a:t>BeginPlay</a:t>
            </a:r>
            <a:r>
              <a:rPr lang="en-US" sz="2800" dirty="0"/>
              <a:t> event</a:t>
            </a:r>
            <a:r>
              <a:rPr lang="en-US" sz="2800" b="1" dirty="0"/>
              <a:t> </a:t>
            </a:r>
            <a:r>
              <a:rPr lang="en-US" sz="2800" dirty="0"/>
              <a:t>in the </a:t>
            </a:r>
            <a:r>
              <a:rPr lang="en-US" sz="2800" b="1" dirty="0" err="1"/>
              <a:t>BP_Guide_GameMode</a:t>
            </a:r>
            <a:r>
              <a:rPr lang="en-US" sz="2800" dirty="0"/>
              <a:t> Blueprint.</a:t>
            </a:r>
          </a:p>
          <a:p>
            <a:r>
              <a:rPr lang="en-US" sz="2800" dirty="0" smtClean="0"/>
              <a:t>A </a:t>
            </a:r>
            <a:r>
              <a:rPr lang="en-US" sz="2800" dirty="0"/>
              <a:t>custom event named “</a:t>
            </a:r>
            <a:r>
              <a:rPr lang="en-US" sz="2800" b="1" dirty="0" err="1"/>
              <a:t>RestartGame</a:t>
            </a:r>
            <a:r>
              <a:rPr lang="en-US" sz="2800" dirty="0"/>
              <a:t>” was created that also calls the </a:t>
            </a:r>
            <a:r>
              <a:rPr lang="en-US" sz="2800" b="1" dirty="0" err="1"/>
              <a:t>StartGame</a:t>
            </a:r>
            <a:r>
              <a:rPr lang="en-US" sz="2800" dirty="0"/>
              <a:t> macro.</a:t>
            </a:r>
          </a:p>
          <a:p>
            <a:r>
              <a:rPr lang="en-US" sz="2800" dirty="0" smtClean="0"/>
              <a:t>The </a:t>
            </a:r>
            <a:r>
              <a:rPr lang="en-US" sz="2800" b="1" dirty="0" err="1"/>
              <a:t>RestartGame</a:t>
            </a:r>
            <a:r>
              <a:rPr lang="en-US" sz="2800" dirty="0"/>
              <a:t> custom event is called from the </a:t>
            </a:r>
            <a:r>
              <a:rPr lang="en-US" sz="2800" b="1" dirty="0" err="1"/>
              <a:t>ThirdPersonCharacter</a:t>
            </a:r>
            <a:r>
              <a:rPr lang="en-US" sz="2800" dirty="0"/>
              <a:t> Blueprint when the player presses the </a:t>
            </a:r>
            <a:r>
              <a:rPr lang="en-US" sz="2800" b="1" dirty="0"/>
              <a:t>Enter</a:t>
            </a:r>
            <a:r>
              <a:rPr lang="en-US" sz="2800" dirty="0"/>
              <a:t> key, as seen in the bottom image on the right</a:t>
            </a:r>
            <a:r>
              <a:rPr lang="en-US" sz="2800" dirty="0" smtClean="0"/>
              <a:t>.</a:t>
            </a:r>
            <a:endParaRPr lang="en-US" sz="2800" dirty="0"/>
          </a:p>
          <a:p>
            <a:endParaRPr lang="en-US" sz="2800" dirty="0"/>
          </a:p>
          <a:p>
            <a:endParaRPr lang="pt-BR" sz="2800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="" xmlns:a16="http://schemas.microsoft.com/office/drawing/2014/main" id="{F4FD3835-634D-45D6-8D5C-31210EFA1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2333" y="460131"/>
            <a:ext cx="9134655" cy="6047186"/>
          </a:xfrm>
        </p:spPr>
      </p:pic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697FB2DC-59BB-4930-945E-B431F17E20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1520" y="7662952"/>
            <a:ext cx="12222851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861456"/>
      </p:ext>
    </p:extLst>
  </p:cSld>
  <p:clrMapOvr>
    <a:masterClrMapping/>
  </p:clrMapOvr>
</p:sld>
</file>

<file path=ppt/theme/theme1.xml><?xml version="1.0" encoding="utf-8"?>
<a:theme xmlns:a="http://schemas.openxmlformats.org/drawingml/2006/main" name="EpicTheme">
  <a:themeElements>
    <a:clrScheme name="Epic">
      <a:dk1>
        <a:srgbClr val="27292E"/>
      </a:dk1>
      <a:lt1>
        <a:srgbClr val="FFFFFF"/>
      </a:lt1>
      <a:dk2>
        <a:srgbClr val="323233"/>
      </a:dk2>
      <a:lt2>
        <a:srgbClr val="EDEFF3"/>
      </a:lt2>
      <a:accent1>
        <a:srgbClr val="F7941E"/>
      </a:accent1>
      <a:accent2>
        <a:srgbClr val="D9821D"/>
      </a:accent2>
      <a:accent3>
        <a:srgbClr val="A44724"/>
      </a:accent3>
      <a:accent4>
        <a:srgbClr val="F7941E"/>
      </a:accent4>
      <a:accent5>
        <a:srgbClr val="007EBF"/>
      </a:accent5>
      <a:accent6>
        <a:srgbClr val="00B0F0"/>
      </a:accent6>
      <a:hlink>
        <a:srgbClr val="F7941E"/>
      </a:hlink>
      <a:folHlink>
        <a:srgbClr val="A44724"/>
      </a:folHlink>
    </a:clrScheme>
    <a:fontScheme name="Epic Helvetic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3F3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17850</TotalTime>
  <Words>2151</Words>
  <Application>Microsoft Office PowerPoint</Application>
  <PresentationFormat>Custom</PresentationFormat>
  <Paragraphs>132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EpicTheme</vt:lpstr>
      <vt:lpstr>PowerPoint Presentation</vt:lpstr>
      <vt:lpstr>Lecture Goals and Outcomes </vt:lpstr>
      <vt:lpstr>Game classes</vt:lpstr>
      <vt:lpstr>PowerPoint Presentation</vt:lpstr>
      <vt:lpstr>Creating the project</vt:lpstr>
      <vt:lpstr>BP_Guide_gamemode</vt:lpstr>
      <vt:lpstr>BP_Guide_gamemode: Start Game Macro</vt:lpstr>
      <vt:lpstr>PowerPoint Presentation</vt:lpstr>
      <vt:lpstr>BP_Guide_gamemode: using the Macro</vt:lpstr>
      <vt:lpstr>BP_Guide_gamemode: clock event</vt:lpstr>
      <vt:lpstr>PowerPoint Presentation</vt:lpstr>
      <vt:lpstr>PowerPoint Presentation</vt:lpstr>
      <vt:lpstr>BP_Guide_HUD</vt:lpstr>
      <vt:lpstr>BP_Guide_HUD:  screen coordinates</vt:lpstr>
      <vt:lpstr>PowerPoint Presentation</vt:lpstr>
      <vt:lpstr>BP_Guide_HUD: receive draw hud 2/3</vt:lpstr>
      <vt:lpstr>PowerPoint Presentation</vt:lpstr>
      <vt:lpstr>BP_Statue</vt:lpstr>
      <vt:lpstr>PowerPoint Presentation</vt:lpstr>
      <vt:lpstr>PowerPoint Presentation</vt:lpstr>
      <vt:lpstr>BP_Statue: Actor Begin Overlap 1/2</vt:lpstr>
      <vt:lpstr>BP_Statue: Actor Begin Overlap 2/2</vt:lpstr>
      <vt:lpstr>Setting the game mode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Marcos Romero</dc:creator>
  <cp:lastModifiedBy>KBH</cp:lastModifiedBy>
  <cp:revision>266</cp:revision>
  <dcterms:modified xsi:type="dcterms:W3CDTF">2018-12-04T23:19:20Z</dcterms:modified>
</cp:coreProperties>
</file>